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sldIdLst>
    <p:sldId id="344" r:id="rId3"/>
    <p:sldId id="345" r:id="rId4"/>
    <p:sldId id="256" r:id="rId5"/>
    <p:sldId id="347" r:id="rId6"/>
    <p:sldId id="337" r:id="rId7"/>
    <p:sldId id="293" r:id="rId8"/>
    <p:sldId id="258" r:id="rId9"/>
    <p:sldId id="297" r:id="rId10"/>
    <p:sldId id="298" r:id="rId11"/>
    <p:sldId id="299" r:id="rId12"/>
    <p:sldId id="302" r:id="rId13"/>
    <p:sldId id="303" r:id="rId14"/>
    <p:sldId id="305" r:id="rId15"/>
    <p:sldId id="304" r:id="rId16"/>
    <p:sldId id="306" r:id="rId17"/>
    <p:sldId id="259" r:id="rId18"/>
    <p:sldId id="311" r:id="rId19"/>
    <p:sldId id="312" r:id="rId20"/>
    <p:sldId id="338" r:id="rId21"/>
    <p:sldId id="310" r:id="rId22"/>
    <p:sldId id="307" r:id="rId23"/>
    <p:sldId id="308" r:id="rId24"/>
    <p:sldId id="309" r:id="rId25"/>
    <p:sldId id="341" r:id="rId26"/>
    <p:sldId id="339" r:id="rId27"/>
    <p:sldId id="346" r:id="rId28"/>
    <p:sldId id="340" r:id="rId29"/>
    <p:sldId id="300" r:id="rId30"/>
    <p:sldId id="29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96C9"/>
    <a:srgbClr val="904C26"/>
    <a:srgbClr val="008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1DA3CA-19CB-4A13-8D5A-B36593DEB526}" v="6" dt="2021-09-28T13:48:34.5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8" autoAdjust="0"/>
    <p:restoredTop sz="83154" autoAdjust="0"/>
  </p:normalViewPr>
  <p:slideViewPr>
    <p:cSldViewPr snapToGrid="0">
      <p:cViewPr varScale="1">
        <p:scale>
          <a:sx n="108" d="100"/>
          <a:sy n="108" d="100"/>
        </p:scale>
        <p:origin x="2606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391DA3CA-19CB-4A13-8D5A-B36593DEB526}"/>
    <pc:docChg chg="custSel addSld modSld sldOrd">
      <pc:chgData name="Rob Sewell" userId="c802df42025d5e1f" providerId="LiveId" clId="{391DA3CA-19CB-4A13-8D5A-B36593DEB526}" dt="2021-09-28T13:48:34.502" v="67"/>
      <pc:docMkLst>
        <pc:docMk/>
      </pc:docMkLst>
      <pc:sldChg chg="modTransition">
        <pc:chgData name="Rob Sewell" userId="c802df42025d5e1f" providerId="LiveId" clId="{391DA3CA-19CB-4A13-8D5A-B36593DEB526}" dt="2021-09-28T13:48:34.502" v="67"/>
        <pc:sldMkLst>
          <pc:docMk/>
          <pc:sldMk cId="341033587" sldId="299"/>
        </pc:sldMkLst>
      </pc:sldChg>
      <pc:sldChg chg="modTransition">
        <pc:chgData name="Rob Sewell" userId="c802df42025d5e1f" providerId="LiveId" clId="{391DA3CA-19CB-4A13-8D5A-B36593DEB526}" dt="2021-09-28T13:48:12.797" v="62"/>
        <pc:sldMkLst>
          <pc:docMk/>
          <pc:sldMk cId="3343409691" sldId="302"/>
        </pc:sldMkLst>
      </pc:sldChg>
      <pc:sldChg chg="modTransition">
        <pc:chgData name="Rob Sewell" userId="c802df42025d5e1f" providerId="LiveId" clId="{391DA3CA-19CB-4A13-8D5A-B36593DEB526}" dt="2021-09-28T13:48:16.569" v="63"/>
        <pc:sldMkLst>
          <pc:docMk/>
          <pc:sldMk cId="2336861011" sldId="303"/>
        </pc:sldMkLst>
      </pc:sldChg>
      <pc:sldChg chg="modTransition">
        <pc:chgData name="Rob Sewell" userId="c802df42025d5e1f" providerId="LiveId" clId="{391DA3CA-19CB-4A13-8D5A-B36593DEB526}" dt="2021-09-28T13:48:23.957" v="65"/>
        <pc:sldMkLst>
          <pc:docMk/>
          <pc:sldMk cId="2285105882" sldId="304"/>
        </pc:sldMkLst>
      </pc:sldChg>
      <pc:sldChg chg="modTransition">
        <pc:chgData name="Rob Sewell" userId="c802df42025d5e1f" providerId="LiveId" clId="{391DA3CA-19CB-4A13-8D5A-B36593DEB526}" dt="2021-09-28T13:48:21.691" v="64"/>
        <pc:sldMkLst>
          <pc:docMk/>
          <pc:sldMk cId="2918003203" sldId="305"/>
        </pc:sldMkLst>
      </pc:sldChg>
      <pc:sldChg chg="modTransition">
        <pc:chgData name="Rob Sewell" userId="c802df42025d5e1f" providerId="LiveId" clId="{391DA3CA-19CB-4A13-8D5A-B36593DEB526}" dt="2021-09-28T13:48:28.742" v="66"/>
        <pc:sldMkLst>
          <pc:docMk/>
          <pc:sldMk cId="4034954603" sldId="306"/>
        </pc:sldMkLst>
      </pc:sldChg>
      <pc:sldChg chg="ord">
        <pc:chgData name="Rob Sewell" userId="c802df42025d5e1f" providerId="LiveId" clId="{391DA3CA-19CB-4A13-8D5A-B36593DEB526}" dt="2021-09-28T13:47:53.996" v="61"/>
        <pc:sldMkLst>
          <pc:docMk/>
          <pc:sldMk cId="3358543354" sldId="339"/>
        </pc:sldMkLst>
      </pc:sldChg>
      <pc:sldChg chg="modSp mod">
        <pc:chgData name="Rob Sewell" userId="c802df42025d5e1f" providerId="LiveId" clId="{391DA3CA-19CB-4A13-8D5A-B36593DEB526}" dt="2021-09-28T13:47:42.904" v="59" actId="122"/>
        <pc:sldMkLst>
          <pc:docMk/>
          <pc:sldMk cId="452498053" sldId="346"/>
        </pc:sldMkLst>
        <pc:spChg chg="mod">
          <ac:chgData name="Rob Sewell" userId="c802df42025d5e1f" providerId="LiveId" clId="{391DA3CA-19CB-4A13-8D5A-B36593DEB526}" dt="2021-09-28T13:47:42.904" v="59" actId="122"/>
          <ac:spMkLst>
            <pc:docMk/>
            <pc:sldMk cId="452498053" sldId="346"/>
            <ac:spMk id="7" creationId="{0E745F87-11D8-403D-913C-BDCE4622F22C}"/>
          </ac:spMkLst>
        </pc:spChg>
      </pc:sldChg>
      <pc:sldChg chg="modSp add mod">
        <pc:chgData name="Rob Sewell" userId="c802df42025d5e1f" providerId="LiveId" clId="{391DA3CA-19CB-4A13-8D5A-B36593DEB526}" dt="2021-09-28T13:46:09.405" v="53" actId="27636"/>
        <pc:sldMkLst>
          <pc:docMk/>
          <pc:sldMk cId="3859600661" sldId="347"/>
        </pc:sldMkLst>
        <pc:spChg chg="mod">
          <ac:chgData name="Rob Sewell" userId="c802df42025d5e1f" providerId="LiveId" clId="{391DA3CA-19CB-4A13-8D5A-B36593DEB526}" dt="2021-09-28T13:45:59.574" v="34" actId="404"/>
          <ac:spMkLst>
            <pc:docMk/>
            <pc:sldMk cId="3859600661" sldId="347"/>
            <ac:spMk id="2" creationId="{73745719-292C-46B7-941F-7F48220D1DC9}"/>
          </ac:spMkLst>
        </pc:spChg>
        <pc:spChg chg="mod">
          <ac:chgData name="Rob Sewell" userId="c802df42025d5e1f" providerId="LiveId" clId="{391DA3CA-19CB-4A13-8D5A-B36593DEB526}" dt="2021-09-28T13:46:09.405" v="53" actId="27636"/>
          <ac:spMkLst>
            <pc:docMk/>
            <pc:sldMk cId="3859600661" sldId="347"/>
            <ac:spMk id="3" creationId="{043D6D51-95DD-4559-80CD-30F9C51DA94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A9A9DB-1C92-4C7B-B7FD-652C5318C1F9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39BCE-E948-40B2-8BAF-CE341F1A27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691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39BCE-E948-40B2-8BAF-CE341F1A27C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4276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B3452-D632-4995-8AE7-6CC75F9141A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792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Azzure</a:t>
            </a:r>
            <a:r>
              <a:rPr lang="en-GB" dirty="0"/>
              <a:t> Management Services wherever your data services are</a:t>
            </a:r>
          </a:p>
          <a:p>
            <a:r>
              <a:rPr lang="en-GB" dirty="0"/>
              <a:t>Deployments centralised</a:t>
            </a:r>
          </a:p>
          <a:p>
            <a:r>
              <a:rPr lang="en-GB" dirty="0"/>
              <a:t>Operations, </a:t>
            </a:r>
            <a:r>
              <a:rPr lang="en-GB" dirty="0" err="1"/>
              <a:t>loggins</a:t>
            </a:r>
            <a:r>
              <a:rPr lang="en-GB" dirty="0"/>
              <a:t>, metrics, alerts – </a:t>
            </a:r>
            <a:r>
              <a:rPr lang="en-GB" dirty="0" err="1"/>
              <a:t>cetnralised</a:t>
            </a:r>
            <a:endParaRPr lang="en-GB" dirty="0"/>
          </a:p>
          <a:p>
            <a:r>
              <a:rPr lang="en-GB" dirty="0"/>
              <a:t>Inventory</a:t>
            </a:r>
          </a:p>
          <a:p>
            <a:r>
              <a:rPr lang="en-GB" dirty="0"/>
              <a:t>Unified experience – A quick tools to find!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39BCE-E948-40B2-8BAF-CE341F1A27C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311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Provides dashboards, metrics and logging built in</a:t>
            </a:r>
          </a:p>
          <a:p>
            <a:r>
              <a:rPr lang="en-GB" dirty="0"/>
              <a:t>Controls High Availability, automated backup/restore in the plans</a:t>
            </a:r>
          </a:p>
          <a:p>
            <a:r>
              <a:rPr lang="en-GB" dirty="0"/>
              <a:t>Enables Elastic Scale of CPU, RAM and Nodes for Availability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39BCE-E948-40B2-8BAF-CE341F1A27C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530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Lift and Shift version of SQL Server</a:t>
            </a:r>
          </a:p>
          <a:p>
            <a:r>
              <a:rPr lang="en-GB" dirty="0"/>
              <a:t>Compatible with existing on-prem versions</a:t>
            </a:r>
          </a:p>
          <a:p>
            <a:r>
              <a:rPr lang="en-GB" dirty="0"/>
              <a:t>Single Instance or Availability Group</a:t>
            </a:r>
          </a:p>
          <a:p>
            <a:r>
              <a:rPr lang="en-GB" dirty="0"/>
              <a:t>Elastic Scaling</a:t>
            </a:r>
          </a:p>
          <a:p>
            <a:endParaRPr lang="en-GB" dirty="0"/>
          </a:p>
          <a:p>
            <a:r>
              <a:rPr lang="en-GB" dirty="0"/>
              <a:t>Open Source </a:t>
            </a:r>
            <a:r>
              <a:rPr lang="en-GB" dirty="0" err="1"/>
              <a:t>POstgreSQL</a:t>
            </a:r>
            <a:r>
              <a:rPr lang="en-GB" dirty="0"/>
              <a:t> database</a:t>
            </a:r>
          </a:p>
          <a:p>
            <a:r>
              <a:rPr lang="en-GB" dirty="0"/>
              <a:t>Works with existing versions</a:t>
            </a:r>
          </a:p>
          <a:p>
            <a:r>
              <a:rPr lang="en-GB" dirty="0"/>
              <a:t>v11 or v12</a:t>
            </a:r>
          </a:p>
          <a:p>
            <a:endParaRPr lang="en-GB" dirty="0"/>
          </a:p>
          <a:p>
            <a:r>
              <a:rPr lang="en-GB" dirty="0"/>
              <a:t>Self Service Provisioning using CLI,ADS, Portal, K8s</a:t>
            </a:r>
          </a:p>
          <a:p>
            <a:r>
              <a:rPr lang="en-GB" dirty="0"/>
              <a:t>Always kept up to date (</a:t>
            </a:r>
            <a:r>
              <a:rPr lang="en-GB" dirty="0" err="1"/>
              <a:t>EverGreen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39BCE-E948-40B2-8BAF-CE341F1A27C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716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39BCE-E948-40B2-8BAF-CE341F1A27C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856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hyperlink" Target="https://www.pass.org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://www.sqlsaturday.com/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jpeg"/><Relationship Id="rId4" Type="http://schemas.openxmlformats.org/officeDocument/2006/relationships/image" Target="../media/image1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E4E3-F0FF-4D45-B30D-272B2A45A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14674-5690-4FD9-9656-720308280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21FBF-CA5E-4693-9B59-EF818364A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1F300-8BA9-4D6C-A1D0-3BA16D51D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4E67C-4F9B-4CAE-AE85-B13CF95C8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018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28B29-B32C-4F88-BCB2-382D4BF0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98446-419A-43EE-8371-8D39E8DD8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40153-4F69-4B3D-9F17-9D53D9F42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30BB6-24CC-4F79-880F-8371CDE6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4D5A5-7FB9-42DA-971B-DB89A225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24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E42A19-1B51-4801-ADE7-BF2A68308F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794597-00C3-49A6-9E3A-53474C2C33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7EB69-11CA-4D7F-BC72-0CABACC4B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5A7A3-CC26-4A89-8FCC-4CD9EB97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2CA41-910C-4045-9319-025DE5C83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581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3F54B0-A121-3A48-80DA-8B3F76464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CADD7FC5-B23A-7241-8D82-4B88EB0C36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9482" y="3127818"/>
            <a:ext cx="7462820" cy="520700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Session Subtitle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147ABFAF-6B13-4346-A9DF-697D5ABD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82" y="2227954"/>
            <a:ext cx="7462820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561371-E61E-1E4B-B46C-9FDD4A452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773189"/>
            <a:ext cx="1794997" cy="1084811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BF5A068-3726-8549-BAEF-F77902B6EB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482" y="4099346"/>
            <a:ext cx="5650303" cy="21161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Name,</a:t>
            </a:r>
          </a:p>
          <a:p>
            <a:r>
              <a:rPr lang="en-US" dirty="0"/>
              <a:t>Pronouns,</a:t>
            </a:r>
          </a:p>
          <a:p>
            <a:r>
              <a:rPr lang="en-US" dirty="0"/>
              <a:t>Title, </a:t>
            </a:r>
          </a:p>
          <a:p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769361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4261007" y="0"/>
            <a:ext cx="7930995" cy="685800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416993" y="2407048"/>
            <a:ext cx="3845096" cy="1150339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733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7338" y="216065"/>
            <a:ext cx="2211729" cy="2211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7879" y="434996"/>
            <a:ext cx="1858299" cy="1858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8837" y="283451"/>
            <a:ext cx="1942732" cy="1942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5535" y="3530312"/>
            <a:ext cx="2167728" cy="2167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7337" y="3540097"/>
            <a:ext cx="2211728" cy="2211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1891" y="3951098"/>
            <a:ext cx="1393204" cy="1266548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5352930" y="2201561"/>
            <a:ext cx="2088199" cy="7881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Unlock exclusive training &amp; networking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9818478" y="2201560"/>
            <a:ext cx="1903449" cy="99734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7653936" y="2201561"/>
            <a:ext cx="2078531" cy="97380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5344428" y="5462709"/>
            <a:ext cx="2149941" cy="101632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Back-to-back live webinar events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7597457" y="5462708"/>
            <a:ext cx="2191492" cy="101631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9840849" y="5462709"/>
            <a:ext cx="190344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467879" y="3530311"/>
            <a:ext cx="6231967" cy="9787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434759" y="4071603"/>
            <a:ext cx="37159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800"/>
              </a:spcAft>
              <a:defRPr/>
            </a:pPr>
            <a:r>
              <a:rPr lang="en-US" sz="3200" b="1" i="0" spc="27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 Resources Online </a:t>
            </a:r>
            <a:r>
              <a:rPr lang="en-US" sz="3200" b="1" i="0" spc="27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12"/>
              </a:rPr>
              <a:t>PASS.org</a:t>
            </a:r>
            <a:endParaRPr lang="en-US" sz="3200" b="1" i="0" spc="27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389026" y="1573728"/>
            <a:ext cx="3761717" cy="93228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5333" b="1" i="0" dirty="0">
                <a:latin typeface="Segoe UI" panose="020B0502040204020203" pitchFamily="34" charset="0"/>
                <a:cs typeface="Segoe UI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2035707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06203" y="4592034"/>
            <a:ext cx="1924049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732" y="574761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732" y="1687762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2989" y="2730538"/>
            <a:ext cx="4933012" cy="186149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32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05975" y="3667942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Speaker 2 details go here: 24pt Segoe, max of two biography points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05975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Speaker details go here: 24pt Segoe, max of two biography points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0F3606-28E1-7E4D-B662-560F6E7E2C32}"/>
              </a:ext>
            </a:extLst>
          </p:cNvPr>
          <p:cNvCxnSpPr>
            <a:cxnSpLocks/>
          </p:cNvCxnSpPr>
          <p:nvPr userDrawn="1"/>
        </p:nvCxnSpPr>
        <p:spPr>
          <a:xfrm flipH="1">
            <a:off x="7169434" y="3429000"/>
            <a:ext cx="4335109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84F3B-3244-4F24-BA69-A9418BD392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733" y="1208347"/>
            <a:ext cx="5255684" cy="442384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Pronouns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64592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ssion Eval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B4DD2F-1370-BA4B-AE02-345679E033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726EC7-D5EE-4C3F-9C1A-B09604787243}"/>
              </a:ext>
            </a:extLst>
          </p:cNvPr>
          <p:cNvSpPr/>
          <p:nvPr userDrawn="1"/>
        </p:nvSpPr>
        <p:spPr>
          <a:xfrm>
            <a:off x="164625" y="2508859"/>
            <a:ext cx="388336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C00000"/>
                </a:solidFill>
              </a:rPr>
              <a:t>Submit before </a:t>
            </a:r>
          </a:p>
          <a:p>
            <a:r>
              <a:rPr lang="en-US" sz="3200" b="0" dirty="0">
                <a:solidFill>
                  <a:srgbClr val="C00000"/>
                </a:solidFill>
              </a:rPr>
              <a:t>Friday, Nov. 20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rgbClr val="C00000"/>
                </a:solidFill>
              </a:rPr>
              <a:t>at 5pm EST to 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rgbClr val="C00000"/>
                </a:solidFill>
              </a:rPr>
              <a:t>win prizes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080793-136C-41B3-9B03-6681C75C8A40}"/>
              </a:ext>
            </a:extLst>
          </p:cNvPr>
          <p:cNvSpPr txBox="1"/>
          <p:nvPr userDrawn="1"/>
        </p:nvSpPr>
        <p:spPr>
          <a:xfrm>
            <a:off x="4506180" y="1917927"/>
            <a:ext cx="6942667" cy="265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+mj-lt"/>
              </a:rPr>
              <a:t>Your feedback is important to us! </a:t>
            </a:r>
          </a:p>
          <a:p>
            <a:endParaRPr lang="en-US" sz="3200" dirty="0">
              <a:solidFill>
                <a:schemeClr val="bg2"/>
              </a:solidFill>
              <a:latin typeface="+mj-lt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dirty="0">
                <a:solidFill>
                  <a:schemeClr val="bg2"/>
                </a:solidFill>
                <a:latin typeface="+mj-lt"/>
              </a:rPr>
              <a:t>Please visit the “</a:t>
            </a:r>
            <a:r>
              <a:rPr lang="en-US" sz="3200" b="1" u="sng" dirty="0">
                <a:solidFill>
                  <a:schemeClr val="bg2"/>
                </a:solidFill>
                <a:latin typeface="+mj-lt"/>
              </a:rPr>
              <a:t>Session Evaluation</a:t>
            </a:r>
            <a:r>
              <a:rPr lang="en-US" sz="3200" dirty="0">
                <a:solidFill>
                  <a:schemeClr val="bg2"/>
                </a:solidFill>
                <a:latin typeface="+mj-lt"/>
              </a:rPr>
              <a:t>” link in the left hand side navigation bar to rate this session.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23456-F3B7-4BD9-8F99-F0DC41A89F75}"/>
              </a:ext>
            </a:extLst>
          </p:cNvPr>
          <p:cNvSpPr txBox="1"/>
          <p:nvPr userDrawn="1"/>
        </p:nvSpPr>
        <p:spPr>
          <a:xfrm>
            <a:off x="164626" y="454211"/>
            <a:ext cx="35541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b="1" dirty="0">
                <a:latin typeface="+mj-lt"/>
                <a:cs typeface="Segoe UI Semibold" panose="020B0702040204020203" pitchFamily="34" charset="0"/>
              </a:rPr>
              <a:t>Session Evaluation</a:t>
            </a:r>
          </a:p>
        </p:txBody>
      </p:sp>
    </p:spTree>
    <p:extLst>
      <p:ext uri="{BB962C8B-B14F-4D97-AF65-F5344CB8AC3E}">
        <p14:creationId xmlns:p14="http://schemas.microsoft.com/office/powerpoint/2010/main" val="4227092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087B63-253A-124A-BC52-C471715D4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itle 37">
            <a:extLst>
              <a:ext uri="{FF2B5EF4-FFF2-40B4-BE49-F238E27FC236}">
                <a16:creationId xmlns:a16="http://schemas.microsoft.com/office/drawing/2014/main" id="{4D54DA7A-C40C-D641-A9EF-5A574BA6C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9607" y="2554163"/>
            <a:ext cx="5301365" cy="796087"/>
          </a:xfrm>
          <a:prstGeom prst="rect">
            <a:avLst/>
          </a:prstGeom>
        </p:spPr>
        <p:txBody>
          <a:bodyPr/>
          <a:lstStyle>
            <a:lvl1pPr>
              <a:defRPr b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Pronouns</a:t>
            </a:r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1F1D8F46-C246-494C-87E8-F66B5ADA4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14757" y="4120002"/>
            <a:ext cx="4798409" cy="1425277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r>
              <a:rPr lang="en-US" dirty="0"/>
              <a:t>youremail@email.com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66E3A-7FB9-6A45-B507-F38C98064BBF}"/>
              </a:ext>
            </a:extLst>
          </p:cNvPr>
          <p:cNvSpPr/>
          <p:nvPr userDrawn="1"/>
        </p:nvSpPr>
        <p:spPr>
          <a:xfrm>
            <a:off x="543520" y="1189820"/>
            <a:ext cx="4798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/>
              <a:t>Thank you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8342C2-0D0B-1D46-ACC8-AD0594D2A6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42407" y="4197352"/>
            <a:ext cx="457200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7D530F-E1F6-594A-BE8D-C951E34556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42407" y="4834961"/>
            <a:ext cx="4572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433CD-D3ED-804C-A74F-9C0842AB3F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59554"/>
            <a:ext cx="2631435" cy="229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303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No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087B63-253A-124A-BC52-C471715D4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itle 37">
            <a:extLst>
              <a:ext uri="{FF2B5EF4-FFF2-40B4-BE49-F238E27FC236}">
                <a16:creationId xmlns:a16="http://schemas.microsoft.com/office/drawing/2014/main" id="{4D54DA7A-C40C-D641-A9EF-5A574BA6C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9607" y="2554163"/>
            <a:ext cx="5301365" cy="796087"/>
          </a:xfrm>
          <a:prstGeom prst="rect">
            <a:avLst/>
          </a:prstGeom>
        </p:spPr>
        <p:txBody>
          <a:bodyPr/>
          <a:lstStyle>
            <a:lvl1pPr>
              <a:defRPr b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Pronouns</a:t>
            </a:r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1F1D8F46-C246-494C-87E8-F66B5ADA4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14757" y="4120002"/>
            <a:ext cx="4798409" cy="1425277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r>
              <a:rPr lang="en-US" dirty="0"/>
              <a:t>youremail@email.com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66E3A-7FB9-6A45-B507-F38C98064BBF}"/>
              </a:ext>
            </a:extLst>
          </p:cNvPr>
          <p:cNvSpPr/>
          <p:nvPr userDrawn="1"/>
        </p:nvSpPr>
        <p:spPr>
          <a:xfrm>
            <a:off x="543520" y="1189820"/>
            <a:ext cx="4798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433CD-D3ED-804C-A74F-9C0842AB3F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59554"/>
            <a:ext cx="2631435" cy="229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40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C131A5A-919C-8742-9C0B-1A0DD0BDE2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B3F2B625-0B7F-D94D-A830-9A857D69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02" y="504829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5867" dirty="0"/>
              <a:t>Palette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F6998-B6A8-A242-8929-FD3C9507FC9B}"/>
              </a:ext>
            </a:extLst>
          </p:cNvPr>
          <p:cNvSpPr txBox="1"/>
          <p:nvPr userDrawn="1"/>
        </p:nvSpPr>
        <p:spPr>
          <a:xfrm>
            <a:off x="444413" y="1523355"/>
            <a:ext cx="3087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0" spc="27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Primary Palette</a:t>
            </a:r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682CD56C-3DF5-6B49-96D2-529EDAEFE928}"/>
              </a:ext>
            </a:extLst>
          </p:cNvPr>
          <p:cNvSpPr/>
          <p:nvPr userDrawn="1"/>
        </p:nvSpPr>
        <p:spPr>
          <a:xfrm rot="16200000" flipH="1">
            <a:off x="5453302" y="2384390"/>
            <a:ext cx="1229351" cy="1229351"/>
          </a:xfrm>
          <a:prstGeom prst="teardrop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C9B21A3A-D9BC-BA4F-AF8E-C094D9A83662}"/>
              </a:ext>
            </a:extLst>
          </p:cNvPr>
          <p:cNvSpPr/>
          <p:nvPr userDrawn="1"/>
        </p:nvSpPr>
        <p:spPr>
          <a:xfrm rot="16200000" flipH="1">
            <a:off x="594917" y="2167185"/>
            <a:ext cx="1446556" cy="1446556"/>
          </a:xfrm>
          <a:prstGeom prst="teardrop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36E21"/>
              </a:solidFill>
            </a:endParaRPr>
          </a:p>
        </p:txBody>
      </p:sp>
      <p:sp>
        <p:nvSpPr>
          <p:cNvPr id="8" name="Teardrop 7">
            <a:extLst>
              <a:ext uri="{FF2B5EF4-FFF2-40B4-BE49-F238E27FC236}">
                <a16:creationId xmlns:a16="http://schemas.microsoft.com/office/drawing/2014/main" id="{1E698972-4957-E148-8F42-2E4D223894DA}"/>
              </a:ext>
            </a:extLst>
          </p:cNvPr>
          <p:cNvSpPr/>
          <p:nvPr userDrawn="1"/>
        </p:nvSpPr>
        <p:spPr>
          <a:xfrm rot="16200000" flipH="1">
            <a:off x="2280431" y="2167185"/>
            <a:ext cx="1446556" cy="1446556"/>
          </a:xfrm>
          <a:prstGeom prst="teardrop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8AA6C42B-7E12-1247-96D2-844D65480E25}"/>
              </a:ext>
            </a:extLst>
          </p:cNvPr>
          <p:cNvSpPr/>
          <p:nvPr userDrawn="1"/>
        </p:nvSpPr>
        <p:spPr>
          <a:xfrm rot="16200000" flipH="1">
            <a:off x="3978494" y="2384390"/>
            <a:ext cx="1229351" cy="1229351"/>
          </a:xfrm>
          <a:prstGeom prst="teardrop">
            <a:avLst/>
          </a:prstGeom>
          <a:solidFill>
            <a:srgbClr val="007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A8D2F8-402B-B54F-9788-E6D365F30985}"/>
              </a:ext>
            </a:extLst>
          </p:cNvPr>
          <p:cNvSpPr txBox="1"/>
          <p:nvPr userDrawn="1"/>
        </p:nvSpPr>
        <p:spPr>
          <a:xfrm>
            <a:off x="517959" y="4062415"/>
            <a:ext cx="6393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0" i="0" spc="27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Secondary Palette: Use Sparingly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661015-B062-CF40-A6F1-07F06EA2301E}"/>
              </a:ext>
            </a:extLst>
          </p:cNvPr>
          <p:cNvGrpSpPr/>
          <p:nvPr userDrawn="1"/>
        </p:nvGrpSpPr>
        <p:grpSpPr>
          <a:xfrm>
            <a:off x="604111" y="4690273"/>
            <a:ext cx="3063404" cy="648019"/>
            <a:chOff x="527608" y="3764814"/>
            <a:chExt cx="2943430" cy="622640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9660C117-5B50-E14A-8042-0B3E40B760AD}"/>
                </a:ext>
              </a:extLst>
            </p:cNvPr>
            <p:cNvSpPr/>
            <p:nvPr/>
          </p:nvSpPr>
          <p:spPr>
            <a:xfrm rot="16200000" flipH="1">
              <a:off x="527608" y="3764814"/>
              <a:ext cx="622640" cy="622640"/>
            </a:xfrm>
            <a:prstGeom prst="teardrop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" name="Teardrop 13">
              <a:extLst>
                <a:ext uri="{FF2B5EF4-FFF2-40B4-BE49-F238E27FC236}">
                  <a16:creationId xmlns:a16="http://schemas.microsoft.com/office/drawing/2014/main" id="{0BE33F3B-E2EF-D741-89F8-6C65D8115AEF}"/>
                </a:ext>
              </a:extLst>
            </p:cNvPr>
            <p:cNvSpPr/>
            <p:nvPr/>
          </p:nvSpPr>
          <p:spPr>
            <a:xfrm rot="16200000" flipH="1">
              <a:off x="1301204" y="3764814"/>
              <a:ext cx="622640" cy="622640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A1ABD2C4-7425-9D46-BE01-AFA07887E43A}"/>
                </a:ext>
              </a:extLst>
            </p:cNvPr>
            <p:cNvSpPr/>
            <p:nvPr/>
          </p:nvSpPr>
          <p:spPr>
            <a:xfrm rot="16200000" flipH="1">
              <a:off x="2074801" y="3764814"/>
              <a:ext cx="622640" cy="622640"/>
            </a:xfrm>
            <a:prstGeom prst="teardrop">
              <a:avLst/>
            </a:prstGeom>
            <a:solidFill>
              <a:srgbClr val="289E5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4A2B5968-93E2-B84E-9932-254B42A43AE4}"/>
                </a:ext>
              </a:extLst>
            </p:cNvPr>
            <p:cNvSpPr/>
            <p:nvPr/>
          </p:nvSpPr>
          <p:spPr>
            <a:xfrm rot="16200000" flipH="1">
              <a:off x="2848398" y="3764814"/>
              <a:ext cx="622640" cy="622640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20B90E-C8DB-6745-93B0-929E65FDB5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4899" y="0"/>
            <a:ext cx="2187101" cy="174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36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 Col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8226097-5AD3-684E-A5F3-71E478946B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B3F2B625-0B7F-D94D-A830-9A857D6936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502" y="504829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5867" dirty="0"/>
              <a:t>Font Colors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93784F-AFD5-EA4C-B9D6-7423C38FB5AC}"/>
              </a:ext>
            </a:extLst>
          </p:cNvPr>
          <p:cNvSpPr/>
          <p:nvPr userDrawn="1"/>
        </p:nvSpPr>
        <p:spPr>
          <a:xfrm>
            <a:off x="5013564" y="4548749"/>
            <a:ext cx="4868989" cy="881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Rectangle: Rounded Corners 7">
            <a:extLst>
              <a:ext uri="{FF2B5EF4-FFF2-40B4-BE49-F238E27FC236}">
                <a16:creationId xmlns:a16="http://schemas.microsoft.com/office/drawing/2014/main" id="{045DA20D-E276-6246-B27F-EAFFDA9FD238}"/>
              </a:ext>
            </a:extLst>
          </p:cNvPr>
          <p:cNvSpPr/>
          <p:nvPr userDrawn="1"/>
        </p:nvSpPr>
        <p:spPr>
          <a:xfrm rot="16200000" flipH="1">
            <a:off x="1552221" y="4705839"/>
            <a:ext cx="616643" cy="690987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36E21"/>
              </a:solidFill>
            </a:endParaRPr>
          </a:p>
        </p:txBody>
      </p:sp>
      <p:sp>
        <p:nvSpPr>
          <p:cNvPr id="19" name="Rectangle: Rounded Corners 8">
            <a:extLst>
              <a:ext uri="{FF2B5EF4-FFF2-40B4-BE49-F238E27FC236}">
                <a16:creationId xmlns:a16="http://schemas.microsoft.com/office/drawing/2014/main" id="{0DB13464-1D9B-3740-9913-B3015E22F1C6}"/>
              </a:ext>
            </a:extLst>
          </p:cNvPr>
          <p:cNvSpPr/>
          <p:nvPr userDrawn="1"/>
        </p:nvSpPr>
        <p:spPr>
          <a:xfrm rot="16200000" flipH="1">
            <a:off x="637865" y="4729272"/>
            <a:ext cx="616647" cy="644121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: Rounded Corners 9">
            <a:extLst>
              <a:ext uri="{FF2B5EF4-FFF2-40B4-BE49-F238E27FC236}">
                <a16:creationId xmlns:a16="http://schemas.microsoft.com/office/drawing/2014/main" id="{FD4ADA87-E986-3240-9597-0C1824FBFB7A}"/>
              </a:ext>
            </a:extLst>
          </p:cNvPr>
          <p:cNvSpPr/>
          <p:nvPr userDrawn="1"/>
        </p:nvSpPr>
        <p:spPr>
          <a:xfrm rot="16200000" flipH="1">
            <a:off x="2466575" y="4729270"/>
            <a:ext cx="616647" cy="644121"/>
          </a:xfrm>
          <a:prstGeom prst="roundRect">
            <a:avLst/>
          </a:prstGeom>
          <a:solidFill>
            <a:srgbClr val="007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24D656-CB4D-7D43-97BD-8976FB52C5E5}"/>
              </a:ext>
            </a:extLst>
          </p:cNvPr>
          <p:cNvSpPr txBox="1"/>
          <p:nvPr userDrawn="1"/>
        </p:nvSpPr>
        <p:spPr>
          <a:xfrm>
            <a:off x="512349" y="1563199"/>
            <a:ext cx="4501215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Colors appropriate for text on a white background: </a:t>
            </a:r>
          </a:p>
          <a:p>
            <a:r>
              <a:rPr lang="en-US" sz="2667" dirty="0"/>
              <a:t>Black 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667" dirty="0"/>
              <a:t>default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667" dirty="0">
                <a:solidFill>
                  <a:schemeClr val="accent2"/>
                </a:solidFill>
              </a:rPr>
              <a:t>Strong red</a:t>
            </a:r>
          </a:p>
          <a:p>
            <a:r>
              <a:rPr lang="en-US" sz="2667" dirty="0">
                <a:solidFill>
                  <a:srgbClr val="00777B"/>
                </a:solidFill>
              </a:rPr>
              <a:t>Dark cyan</a:t>
            </a:r>
          </a:p>
          <a:p>
            <a:r>
              <a:rPr lang="en-US" sz="2667" dirty="0">
                <a:solidFill>
                  <a:srgbClr val="6658A6"/>
                </a:solidFill>
              </a:rPr>
              <a:t>Dark moderate blue</a:t>
            </a:r>
            <a:endParaRPr lang="en-US" sz="2667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9A1FA3-7968-8445-9FE4-61866D37D9FB}"/>
              </a:ext>
            </a:extLst>
          </p:cNvPr>
          <p:cNvSpPr txBox="1"/>
          <p:nvPr userDrawn="1"/>
        </p:nvSpPr>
        <p:spPr>
          <a:xfrm>
            <a:off x="5013566" y="1614539"/>
            <a:ext cx="4868988" cy="28730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tIns="0" bIns="0" rtlCol="0">
            <a:spAutoFit/>
          </a:bodyPr>
          <a:lstStyle/>
          <a:p>
            <a:r>
              <a:rPr lang="en-US" sz="2667" dirty="0">
                <a:solidFill>
                  <a:schemeClr val="bg2"/>
                </a:solidFill>
              </a:rPr>
              <a:t>Colors appropriate for text on a black background: </a:t>
            </a:r>
          </a:p>
          <a:p>
            <a:r>
              <a:rPr lang="en-US" sz="2667" dirty="0">
                <a:solidFill>
                  <a:schemeClr val="bg2"/>
                </a:solidFill>
              </a:rPr>
              <a:t>White </a:t>
            </a:r>
            <a:r>
              <a:rPr lang="en-US" sz="266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667" dirty="0">
                <a:solidFill>
                  <a:schemeClr val="bg2"/>
                </a:solidFill>
              </a:rPr>
              <a:t>default</a:t>
            </a:r>
            <a:r>
              <a:rPr lang="en-US" sz="266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667" dirty="0">
                <a:solidFill>
                  <a:srgbClr val="F0493E"/>
                </a:solidFill>
              </a:rPr>
              <a:t>Bright red</a:t>
            </a:r>
          </a:p>
          <a:p>
            <a:r>
              <a:rPr lang="en-US" sz="2667" dirty="0">
                <a:solidFill>
                  <a:srgbClr val="33C0CD"/>
                </a:solidFill>
              </a:rPr>
              <a:t>Strong cyan</a:t>
            </a:r>
          </a:p>
          <a:p>
            <a:r>
              <a:rPr lang="en-US" sz="2667" dirty="0">
                <a:solidFill>
                  <a:srgbClr val="289E5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Dark cyan-lime green</a:t>
            </a:r>
          </a:p>
          <a:p>
            <a:r>
              <a:rPr lang="en-US" sz="2667" dirty="0">
                <a:solidFill>
                  <a:srgbClr val="AFAFA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Gray</a:t>
            </a:r>
            <a:endParaRPr lang="en-US" sz="2667" dirty="0">
              <a:solidFill>
                <a:srgbClr val="AFAFAF"/>
              </a:solidFill>
            </a:endParaRPr>
          </a:p>
        </p:txBody>
      </p:sp>
      <p:sp>
        <p:nvSpPr>
          <p:cNvPr id="23" name="Rectangle: Rounded Corners 18">
            <a:extLst>
              <a:ext uri="{FF2B5EF4-FFF2-40B4-BE49-F238E27FC236}">
                <a16:creationId xmlns:a16="http://schemas.microsoft.com/office/drawing/2014/main" id="{F865C4F0-ACF9-914F-8B31-18D5E8C106FE}"/>
              </a:ext>
            </a:extLst>
          </p:cNvPr>
          <p:cNvSpPr/>
          <p:nvPr userDrawn="1"/>
        </p:nvSpPr>
        <p:spPr>
          <a:xfrm rot="16200000" flipH="1">
            <a:off x="3357499" y="4729270"/>
            <a:ext cx="616647" cy="644121"/>
          </a:xfrm>
          <a:prstGeom prst="roundRect">
            <a:avLst/>
          </a:prstGeom>
          <a:solidFill>
            <a:srgbClr val="665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4" name="Rectangle: Rounded Corners 24">
            <a:extLst>
              <a:ext uri="{FF2B5EF4-FFF2-40B4-BE49-F238E27FC236}">
                <a16:creationId xmlns:a16="http://schemas.microsoft.com/office/drawing/2014/main" id="{D8C20F00-FD60-6740-A640-1EFDE8CEDFF5}"/>
              </a:ext>
            </a:extLst>
          </p:cNvPr>
          <p:cNvSpPr/>
          <p:nvPr userDrawn="1"/>
        </p:nvSpPr>
        <p:spPr>
          <a:xfrm rot="16200000" flipH="1">
            <a:off x="6157552" y="4644209"/>
            <a:ext cx="616643" cy="690987"/>
          </a:xfrm>
          <a:prstGeom prst="roundRect">
            <a:avLst/>
          </a:prstGeom>
          <a:solidFill>
            <a:srgbClr val="F049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36E21"/>
              </a:solidFill>
            </a:endParaRPr>
          </a:p>
        </p:txBody>
      </p:sp>
      <p:sp>
        <p:nvSpPr>
          <p:cNvPr id="25" name="Rectangle: Rounded Corners 25">
            <a:extLst>
              <a:ext uri="{FF2B5EF4-FFF2-40B4-BE49-F238E27FC236}">
                <a16:creationId xmlns:a16="http://schemas.microsoft.com/office/drawing/2014/main" id="{93D34415-F7E6-5D47-AD96-D349CF33B1F7}"/>
              </a:ext>
            </a:extLst>
          </p:cNvPr>
          <p:cNvSpPr/>
          <p:nvPr userDrawn="1"/>
        </p:nvSpPr>
        <p:spPr>
          <a:xfrm rot="16200000" flipH="1">
            <a:off x="5241471" y="4667642"/>
            <a:ext cx="616647" cy="644121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6" name="Rectangle: Rounded Corners 26">
            <a:extLst>
              <a:ext uri="{FF2B5EF4-FFF2-40B4-BE49-F238E27FC236}">
                <a16:creationId xmlns:a16="http://schemas.microsoft.com/office/drawing/2014/main" id="{184D33CB-8CEE-9D42-81E0-7A857E792F62}"/>
              </a:ext>
            </a:extLst>
          </p:cNvPr>
          <p:cNvSpPr/>
          <p:nvPr userDrawn="1"/>
        </p:nvSpPr>
        <p:spPr>
          <a:xfrm rot="16200000" flipH="1">
            <a:off x="7073630" y="4667641"/>
            <a:ext cx="616647" cy="644121"/>
          </a:xfrm>
          <a:prstGeom prst="roundRect">
            <a:avLst/>
          </a:prstGeom>
          <a:solidFill>
            <a:srgbClr val="33C0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7" name="Rectangle: Rounded Corners 27">
            <a:extLst>
              <a:ext uri="{FF2B5EF4-FFF2-40B4-BE49-F238E27FC236}">
                <a16:creationId xmlns:a16="http://schemas.microsoft.com/office/drawing/2014/main" id="{F55DD413-CC4E-A140-BC13-3B76BE22813B}"/>
              </a:ext>
            </a:extLst>
          </p:cNvPr>
          <p:cNvSpPr/>
          <p:nvPr userDrawn="1"/>
        </p:nvSpPr>
        <p:spPr>
          <a:xfrm rot="16200000" flipH="1">
            <a:off x="7966277" y="4667641"/>
            <a:ext cx="616647" cy="644121"/>
          </a:xfrm>
          <a:prstGeom prst="roundRect">
            <a:avLst/>
          </a:prstGeom>
          <a:solidFill>
            <a:srgbClr val="289E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" name="Rectangle: Rounded Corners 28">
            <a:extLst>
              <a:ext uri="{FF2B5EF4-FFF2-40B4-BE49-F238E27FC236}">
                <a16:creationId xmlns:a16="http://schemas.microsoft.com/office/drawing/2014/main" id="{547FDA27-B2D0-6E40-858B-9950CBD985FC}"/>
              </a:ext>
            </a:extLst>
          </p:cNvPr>
          <p:cNvSpPr/>
          <p:nvPr userDrawn="1"/>
        </p:nvSpPr>
        <p:spPr>
          <a:xfrm rot="16200000" flipH="1">
            <a:off x="8858923" y="4667641"/>
            <a:ext cx="616647" cy="644121"/>
          </a:xfrm>
          <a:prstGeom prst="roundRect">
            <a:avLst/>
          </a:prstGeom>
          <a:solidFill>
            <a:srgbClr val="AFAFA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651BB3-24B8-8341-930F-D9D7E4609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6640" y="0"/>
            <a:ext cx="2165361" cy="174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2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FC6DE-8BF6-45F7-A172-25B34875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CB7D3-441B-4E2A-98FA-21B87DA91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CDFA6-AB98-4BE0-83A3-D0FE9FA6A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AF29A-B5DA-4687-883B-DAAE5B9D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49BEB-E512-420B-A4AD-F747D273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85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B4DD2F-1370-BA4B-AE02-345679E033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22" name="Title 4">
            <a:extLst>
              <a:ext uri="{FF2B5EF4-FFF2-40B4-BE49-F238E27FC236}">
                <a16:creationId xmlns:a16="http://schemas.microsoft.com/office/drawing/2014/main" id="{FB01F374-3008-C649-9FC2-D70A56CB3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93" y="583915"/>
            <a:ext cx="2841465" cy="128117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614B7989-9169-D146-9357-57B6833B8B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98093" y="953917"/>
            <a:ext cx="7330016" cy="5202767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 sz="3200">
                <a:solidFill>
                  <a:schemeClr val="bg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280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21DE45-3C21-D743-8C09-7CC5BB8292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509" y="3472"/>
            <a:ext cx="6859184" cy="6851056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948543" y="-18908"/>
            <a:ext cx="4243208" cy="6895816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4"/>
          <a:stretch/>
        </p:blipFill>
        <p:spPr>
          <a:xfrm>
            <a:off x="0" y="-18908"/>
            <a:ext cx="2982685" cy="2637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084336"/>
            <a:ext cx="3776133" cy="16933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DB95F1-F769-4E3B-AC5A-5F3D1F2C1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9201" y="3086400"/>
            <a:ext cx="4646084" cy="2091267"/>
          </a:xfrm>
          <a:prstGeom prst="rect">
            <a:avLst/>
          </a:prstGeom>
        </p:spPr>
        <p:txBody>
          <a:bodyPr/>
          <a:lstStyle>
            <a:lvl1pPr>
              <a:defRPr sz="5333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333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5333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5333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5333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37719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21DE45-3C21-D743-8C09-7CC5BB8292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509" y="3471"/>
            <a:ext cx="6859184" cy="6851056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948543" y="-18908"/>
            <a:ext cx="4243208" cy="6895816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4"/>
          <a:stretch/>
        </p:blipFill>
        <p:spPr>
          <a:xfrm>
            <a:off x="0" y="-18908"/>
            <a:ext cx="2982685" cy="2637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084336"/>
            <a:ext cx="3776133" cy="16933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098C5-DC26-41A5-A590-41E5ECA8B0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9200" y="3086400"/>
            <a:ext cx="4646400" cy="2092800"/>
          </a:xfrm>
          <a:prstGeom prst="rect">
            <a:avLst/>
          </a:prstGeom>
        </p:spPr>
        <p:txBody>
          <a:bodyPr/>
          <a:lstStyle>
            <a:lvl1pPr>
              <a:defRPr sz="5333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80389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948543" y="-18908"/>
            <a:ext cx="4243208" cy="6895816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3"/>
          <a:stretch/>
        </p:blipFill>
        <p:spPr>
          <a:xfrm>
            <a:off x="0" y="-18910"/>
            <a:ext cx="2982685" cy="2637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84336"/>
            <a:ext cx="3776133" cy="1693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2FDEA-B328-4E07-B43D-A51EE3D7BA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9200" y="3086400"/>
            <a:ext cx="4646400" cy="2092800"/>
          </a:xfrm>
          <a:prstGeom prst="rect">
            <a:avLst/>
          </a:prstGeom>
        </p:spPr>
        <p:txBody>
          <a:bodyPr/>
          <a:lstStyle>
            <a:lvl1pPr>
              <a:defRPr sz="5333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D5617-DFD4-D24C-AEAA-801413EF1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0909" y="-18909"/>
            <a:ext cx="2171092" cy="176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803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1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78540-694C-584B-A20A-F7CAE2FB9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D172EEA-F1FD-D243-9018-E2B5DE143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Titles are 36pt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F1C585D-338B-AD49-AC7A-76C2A345A7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2988854"/>
            <a:ext cx="11308283" cy="75058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DC4904E-4B34-C041-8A24-90C7E86A4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336814"/>
            <a:ext cx="11308281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FE2C09B-E149-7A42-A2DD-30D48A08B8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5807" y="3827753"/>
            <a:ext cx="11308283" cy="750580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Bullets body, 24pt Segoe UI Regular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F22628-DEC4-0D4C-8D65-1BA9C49D2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408" y="0"/>
            <a:ext cx="2169593" cy="175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933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2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4879BC-7C36-DE4D-B879-C922EA77DB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989BB4BD-CB4B-7549-BE37-63CCFFE000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336814"/>
            <a:ext cx="5266483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52FA1E0E-7311-4841-8086-DB3D87E18E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7817" y="2336938"/>
            <a:ext cx="5266483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AEFCCA9-1C74-F747-83DF-BC860C495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93" y="583916"/>
            <a:ext cx="1112730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Two points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E13E85ED-ED26-3B4E-8688-52A24892407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6993" y="2988730"/>
            <a:ext cx="5266483" cy="125039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F324A447-121A-0045-9331-728973D58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817" y="2988855"/>
            <a:ext cx="5266483" cy="125026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55B77A9-C92C-AE45-82F7-CAF20231FD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6993" y="4129633"/>
            <a:ext cx="5266483" cy="1250391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17" name="Text Placeholder 23">
            <a:extLst>
              <a:ext uri="{FF2B5EF4-FFF2-40B4-BE49-F238E27FC236}">
                <a16:creationId xmlns:a16="http://schemas.microsoft.com/office/drawing/2014/main" id="{32E48505-B49E-9445-ACF6-990958B255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8101" y="4129633"/>
            <a:ext cx="5266483" cy="1250391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1980F1-8F7F-6240-AF57-8D97C6C1CB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8792" y="0"/>
            <a:ext cx="2173209" cy="174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431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3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B51B72-697B-B845-AFCB-EE14E33C9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28">
            <a:extLst>
              <a:ext uri="{FF2B5EF4-FFF2-40B4-BE49-F238E27FC236}">
                <a16:creationId xmlns:a16="http://schemas.microsoft.com/office/drawing/2014/main" id="{305A9082-FCBA-AE49-B1B9-7A1C082C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94" y="583916"/>
            <a:ext cx="1122255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Three points</a:t>
            </a:r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908B0C77-B0E9-9C49-84D3-43C582F6DE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6993" y="2336814"/>
            <a:ext cx="3542968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DBD5769A-E90A-FF40-993E-599DF4CE87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6993" y="2988730"/>
            <a:ext cx="3542968" cy="130643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9" name="Text Placeholder 38">
            <a:extLst>
              <a:ext uri="{FF2B5EF4-FFF2-40B4-BE49-F238E27FC236}">
                <a16:creationId xmlns:a16="http://schemas.microsoft.com/office/drawing/2014/main" id="{983D909F-EA0F-904F-B618-FE24250BDB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56788" y="2336814"/>
            <a:ext cx="3542968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20" name="Text Placeholder 39">
            <a:extLst>
              <a:ext uri="{FF2B5EF4-FFF2-40B4-BE49-F238E27FC236}">
                <a16:creationId xmlns:a16="http://schemas.microsoft.com/office/drawing/2014/main" id="{BBB9115B-BB62-A047-A44C-A7002102214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56788" y="2988730"/>
            <a:ext cx="3542968" cy="130643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</p:txBody>
      </p:sp>
      <p:sp>
        <p:nvSpPr>
          <p:cNvPr id="21" name="Text Placeholder 40">
            <a:extLst>
              <a:ext uri="{FF2B5EF4-FFF2-40B4-BE49-F238E27FC236}">
                <a16:creationId xmlns:a16="http://schemas.microsoft.com/office/drawing/2014/main" id="{D8E2DF19-D046-AA49-86AD-6BFFF6F3CC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6583" y="2336814"/>
            <a:ext cx="3542968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22" name="Text Placeholder 41">
            <a:extLst>
              <a:ext uri="{FF2B5EF4-FFF2-40B4-BE49-F238E27FC236}">
                <a16:creationId xmlns:a16="http://schemas.microsoft.com/office/drawing/2014/main" id="{907F351E-DC67-8140-828A-93E0BF9E6A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96583" y="2988730"/>
            <a:ext cx="3542968" cy="130643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A4C2CA95-0944-CF4D-A143-59923030A1E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6993" y="4286228"/>
            <a:ext cx="3565339" cy="1306433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CE0EACE2-E49D-7341-A702-389F3CEB132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53559" y="4286228"/>
            <a:ext cx="3565339" cy="1306433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72A1DB94-C2FC-B243-8D71-3D5650EB11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90124" y="4286228"/>
            <a:ext cx="3565339" cy="1306433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F37DBE-5BDF-7D4E-B31C-C108D09D5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408" y="-1"/>
            <a:ext cx="2169593" cy="175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07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 co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B1F02F-E104-3F4E-83E3-0F60A000C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7BDAAB4-CB33-5B43-A6C3-8DA7A051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Slide for Developer Software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E624BB-0910-7F48-9A17-25EE9B454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408" y="0"/>
            <a:ext cx="2169592" cy="1744133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6A4E2B-2B51-4EDE-9532-4C2643578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2097600"/>
            <a:ext cx="11030400" cy="2587200"/>
          </a:xfrm>
          <a:prstGeom prst="rect">
            <a:avLst/>
          </a:prstGeom>
        </p:spPr>
        <p:txBody>
          <a:bodyPr/>
          <a:lstStyle>
            <a:lvl1pPr marL="4800">
              <a:spcBef>
                <a:spcPts val="0"/>
              </a:spcBef>
              <a:spcAft>
                <a:spcPts val="1600"/>
              </a:spcAft>
              <a:defRPr sz="240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Use this layout to show software code.</a:t>
            </a:r>
          </a:p>
          <a:p>
            <a:pPr lvl="0"/>
            <a:r>
              <a:rPr lang="en-US"/>
              <a:t>The font is Consolas, a monospace font.</a:t>
            </a:r>
          </a:p>
          <a:p>
            <a:pPr lvl="0"/>
            <a:r>
              <a:rPr lang="en-US"/>
              <a:t>The slide doesn’t use bullets but levels can be indented using the “Increase List Level” icon on the Home menu.</a:t>
            </a:r>
          </a:p>
        </p:txBody>
      </p:sp>
    </p:spTree>
    <p:extLst>
      <p:ext uri="{BB962C8B-B14F-4D97-AF65-F5344CB8AC3E}">
        <p14:creationId xmlns:p14="http://schemas.microsoft.com/office/powerpoint/2010/main" val="40609245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2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A9CA1D-6C09-A640-9034-F2E9C3740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0267" y="-176"/>
            <a:ext cx="6671733" cy="6850512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EAFC0737-316F-6647-A7C5-8F7DF10BEA16}"/>
              </a:ext>
            </a:extLst>
          </p:cNvPr>
          <p:cNvSpPr/>
          <p:nvPr userDrawn="1"/>
        </p:nvSpPr>
        <p:spPr>
          <a:xfrm rot="10800000">
            <a:off x="3818123" y="-1960"/>
            <a:ext cx="2980269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Demo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A8911B-7F59-5849-8705-A5C4C9EFF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202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A9CA1D-6C09-A640-9034-F2E9C3740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581" y="3470"/>
            <a:ext cx="6857225" cy="6849100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EAFC0737-316F-6647-A7C5-8F7DF10BEA16}"/>
              </a:ext>
            </a:extLst>
          </p:cNvPr>
          <p:cNvSpPr/>
          <p:nvPr userDrawn="1"/>
        </p:nvSpPr>
        <p:spPr>
          <a:xfrm rot="10800000">
            <a:off x="3818123" y="-1960"/>
            <a:ext cx="2980269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Demo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4278A2-22A6-444A-B788-1803046B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5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E983C-C688-4541-BBA0-E263D83F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36CEE-5D73-459E-A73A-C9E7AF1A1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25FAA-F234-4903-9A69-2AEE8EFC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36763-24E1-4ABA-85A4-C77B157B3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73772-2B0A-4E57-B7A7-4FA68203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9614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Demo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DFE5FD-F56F-0D46-95D6-329B070FB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112" y="0"/>
            <a:ext cx="2169888" cy="1744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A79F5-FF8F-814A-B8E9-443B2C909F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406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DAD06-24FA-DA42-8FAD-4DC7AE8BF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FFAC8-BDE1-3B49-B05A-8549A7D6FA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1067" y="881"/>
            <a:ext cx="6620933" cy="6848400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3897744" y="-1960"/>
            <a:ext cx="2900648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Video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0F5C26-0FA0-DB48-907B-92644E197C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472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DAD06-24FA-DA42-8FAD-4DC7AE8BF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Video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9E5895-5043-E74D-9F79-E1F3BB738F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3325" y="0"/>
            <a:ext cx="2168675" cy="1744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34D452-F62C-9046-AD1A-4E61AD0B68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051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D10BA-1F31-774D-8EDD-A6DF3B50FB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2CED78-8ECC-064D-A3AC-CB798843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6400" y="3048"/>
            <a:ext cx="6705600" cy="6851904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B3ECDEC9-0878-8D4E-BC8E-F9A0487548AA}"/>
              </a:ext>
            </a:extLst>
          </p:cNvPr>
          <p:cNvSpPr/>
          <p:nvPr userDrawn="1"/>
        </p:nvSpPr>
        <p:spPr>
          <a:xfrm rot="10800000">
            <a:off x="4036290" y="-1960"/>
            <a:ext cx="2762103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7D15A04-CD95-4BF9-ADC5-E95F59CE70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Customer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D94DE-827F-5F44-B4C7-AEA3F38BE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726"/>
          <a:stretch/>
        </p:blipFill>
        <p:spPr>
          <a:xfrm>
            <a:off x="-1" y="5207001"/>
            <a:ext cx="2218473" cy="164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591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D10BA-1F31-774D-8EDD-A6DF3B50FB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7D15A04-CD95-4BF9-ADC5-E95F59CE70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Customer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D86699-A4E0-E944-85A5-D395310D3F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2440" y="0"/>
            <a:ext cx="2179561" cy="1744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5B71A-FF2A-6E4C-A9AF-484912F10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418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893E9-399E-BD41-90E1-0EE723FF94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6400" y="-871"/>
            <a:ext cx="6705600" cy="6851904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3209539" y="-1960"/>
            <a:ext cx="3588855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Case Study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DFC41-6A3C-6C45-9011-1109DBE868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08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893E9-399E-BD41-90E1-0EE723FF94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1733" y="1"/>
            <a:ext cx="6856040" cy="6856040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3209539" y="-1960"/>
            <a:ext cx="3588855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Case Study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2D4001-EBCB-47FD-8467-B932EFA743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157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Case Study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07BE10-1BDB-E446-B067-832854FB41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114" y="0"/>
            <a:ext cx="2169887" cy="1744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5F6410-3652-B744-916C-98BB5691F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292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nten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B1F02F-E104-3F4E-83E3-0F60A000C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052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787" y="514356"/>
            <a:ext cx="1924048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399">
                <a:solidFill>
                  <a:schemeClr val="bg2"/>
                </a:solidFill>
              </a:defRPr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7" y="2674499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797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9025" y="3407401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199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473" y="4798106"/>
            <a:ext cx="4868548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defRPr lang="en-US" sz="2399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/</a:t>
            </a:r>
            <a:r>
              <a:rPr lang="en-US" err="1"/>
              <a:t>yourname</a:t>
            </a:r>
            <a:endParaRPr lang="en-US"/>
          </a:p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  <a:p>
            <a:pPr lvl="0"/>
            <a:r>
              <a:rPr lang="en-US" err="1"/>
              <a:t>yourname</a:t>
            </a:r>
            <a:endParaRPr lang="en-US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6" y="3667943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256" rtl="0" eaLnBrk="1" latinLnBrk="0" hangingPunct="1">
              <a:spcAft>
                <a:spcPts val="4264"/>
              </a:spcAft>
              <a:defRPr/>
            </a:pPr>
            <a:r>
              <a:rPr lang="en-US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6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256" rtl="0" eaLnBrk="1" latinLnBrk="0" hangingPunct="1">
              <a:spcAft>
                <a:spcPts val="4264"/>
              </a:spcAft>
              <a:defRPr/>
            </a:pPr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225508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0FA7D-ADFF-498A-8AC2-81FB45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A8C23-BEA4-4EFA-91B0-220B59F1AB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51B76-EE61-4FE6-8B54-2FB510094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0D08D-73FA-4CE2-B09D-00BEF8C96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BB15B-89C7-47E3-8796-CF8A187AE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6DCA1-85DB-4503-B685-8675FACF7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0075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3_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142985"/>
            <a:ext cx="10363200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00308"/>
            <a:ext cx="103632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5349D1-E0AC-4884-A962-48789DE0899E}"/>
              </a:ext>
            </a:extLst>
          </p:cNvPr>
          <p:cNvSpPr/>
          <p:nvPr userDrawn="1"/>
        </p:nvSpPr>
        <p:spPr>
          <a:xfrm>
            <a:off x="6816550" y="6453336"/>
            <a:ext cx="4899733" cy="2880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AC72D-C430-4B03-877A-7835B70CD17B}"/>
              </a:ext>
            </a:extLst>
          </p:cNvPr>
          <p:cNvSpPr txBox="1"/>
          <p:nvPr userDrawn="1"/>
        </p:nvSpPr>
        <p:spPr>
          <a:xfrm>
            <a:off x="6960659" y="6551767"/>
            <a:ext cx="50438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chemeClr val="bg1"/>
                </a:solidFill>
              </a:rPr>
              <a:t>Data Platform Virtual Summit 2020 is a</a:t>
            </a:r>
            <a:r>
              <a:rPr lang="en-US" sz="1100" baseline="0" dirty="0">
                <a:solidFill>
                  <a:schemeClr val="bg1"/>
                </a:solidFill>
              </a:rPr>
              <a:t> community initiative by DataPlatformGeeks 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A9C335-94D2-4355-9AB3-636FF40C07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34" y="5013176"/>
            <a:ext cx="263231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047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ing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225" y="1700809"/>
            <a:ext cx="10915688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2pPr>
            <a:lvl3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3pPr>
            <a:lvl4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4pPr>
            <a:lvl5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12F28-A8D4-4AB7-85D6-A966ABC3D8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34" y="5013176"/>
            <a:ext cx="263231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49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0241-194B-495A-8EE5-D5332BA74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B1917-CF5F-4A8F-9ED3-568B1F7E5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A1B357-852F-40F0-B5AB-4C6C97CCA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2A2254-D18F-49A9-ACD5-82D956320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18490-A996-4B3F-A6EF-29C10DEA78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BB46FA-60AC-4E77-8CA9-DE2CBEE5F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FB96B-9C63-4D2D-9F4B-4E739B38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8E0F7-77CA-4CF0-A197-5833F22B7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764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8400B-137D-43B5-841C-2A181BD59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778C6-BAFE-4657-8E81-642C23E96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6D34B-D2B9-4081-831A-2F9233BD6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1691F-32A4-4E3F-98A5-56ED8923A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782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E8693-CF30-4C50-A557-EE3232FEA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9B1D5-7D52-430C-A934-824E49CA7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27589-9E89-41CD-83ED-85E4D41B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299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0F0C-AF7F-4A52-9E34-439D00F0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0CBB5-A996-4DFE-9012-DB6B67376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EE6FD-3562-4ECB-B37C-7683A68C8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2CC5D-7002-401F-8C2F-39CC31079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BBCD9-726F-473F-905D-A6F9F36BA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374FB-D0D4-4E2A-B8DF-AB7BD9975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815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4155E-D1EF-41FB-860B-7C92DF953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71AF54-AA7A-413E-BC6B-3490D73974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0C153-0EF7-4786-9414-2AB62F836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AFF31-836D-4ADB-BF51-78BA3258D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C9C96-1624-4545-8724-448B3F1E7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41D86-709A-4393-900C-33487401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967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25523D-29F2-4E6F-AFA7-BF2E48F98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17DE6-BD84-4670-AA94-C7CB4D4A5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954CE-23F9-4BAB-A27B-D570FB81B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7405C-371D-4FC0-97F3-39B2BB007BAE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D9B45-91BC-44A6-96CA-15562B796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0B891-ADC5-436A-A794-C33B635D9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351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673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90" r:id="rId28"/>
    <p:sldLayoutId id="2147483691" r:id="rId29"/>
    <p:sldLayoutId id="2147483692" r:id="rId30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arcjumpstart.io/" TargetMode="External"/><Relationship Id="rId7" Type="http://schemas.openxmlformats.org/officeDocument/2006/relationships/hyperlink" Target="https://docs.microsoft.com/en-us/sql/azdata/reference/reference-azdata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azure-arc/data/what-is-azure-arc-enabled-postgres-hyperscale" TargetMode="External"/><Relationship Id="rId5" Type="http://schemas.openxmlformats.org/officeDocument/2006/relationships/hyperlink" Target="https://docs.microsoft.com/en-us/azure/azure-arc/data/managed-instance-overview" TargetMode="External"/><Relationship Id="rId4" Type="http://schemas.openxmlformats.org/officeDocument/2006/relationships/hyperlink" Target="https://docs.microsoft.com/en-us/azure/azure-arc/data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79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57.svg"/><Relationship Id="rId18" Type="http://schemas.openxmlformats.org/officeDocument/2006/relationships/image" Target="../media/image63.png"/><Relationship Id="rId26" Type="http://schemas.openxmlformats.org/officeDocument/2006/relationships/image" Target="../media/image96.png"/><Relationship Id="rId3" Type="http://schemas.openxmlformats.org/officeDocument/2006/relationships/image" Target="../media/image78.png"/><Relationship Id="rId21" Type="http://schemas.openxmlformats.org/officeDocument/2006/relationships/image" Target="../media/image91.svg"/><Relationship Id="rId7" Type="http://schemas.openxmlformats.org/officeDocument/2006/relationships/image" Target="../media/image79.png"/><Relationship Id="rId12" Type="http://schemas.openxmlformats.org/officeDocument/2006/relationships/image" Target="../media/image56.png"/><Relationship Id="rId17" Type="http://schemas.openxmlformats.org/officeDocument/2006/relationships/image" Target="../media/image89.svg"/><Relationship Id="rId25" Type="http://schemas.openxmlformats.org/officeDocument/2006/relationships/image" Target="../media/image95.svg"/><Relationship Id="rId2" Type="http://schemas.openxmlformats.org/officeDocument/2006/relationships/image" Target="../media/image77.png"/><Relationship Id="rId16" Type="http://schemas.openxmlformats.org/officeDocument/2006/relationships/image" Target="../media/image88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svg"/><Relationship Id="rId11" Type="http://schemas.openxmlformats.org/officeDocument/2006/relationships/image" Target="../media/image85.svg"/><Relationship Id="rId24" Type="http://schemas.openxmlformats.org/officeDocument/2006/relationships/image" Target="../media/image94.png"/><Relationship Id="rId5" Type="http://schemas.openxmlformats.org/officeDocument/2006/relationships/image" Target="../media/image80.png"/><Relationship Id="rId15" Type="http://schemas.openxmlformats.org/officeDocument/2006/relationships/image" Target="../media/image87.svg"/><Relationship Id="rId23" Type="http://schemas.openxmlformats.org/officeDocument/2006/relationships/image" Target="../media/image93.svg"/><Relationship Id="rId10" Type="http://schemas.openxmlformats.org/officeDocument/2006/relationships/image" Target="../media/image84.png"/><Relationship Id="rId19" Type="http://schemas.openxmlformats.org/officeDocument/2006/relationships/image" Target="../media/image64.svg"/><Relationship Id="rId4" Type="http://schemas.openxmlformats.org/officeDocument/2006/relationships/image" Target="../media/image62.png"/><Relationship Id="rId9" Type="http://schemas.openxmlformats.org/officeDocument/2006/relationships/image" Target="../media/image83.svg"/><Relationship Id="rId14" Type="http://schemas.openxmlformats.org/officeDocument/2006/relationships/image" Target="../media/image86.png"/><Relationship Id="rId22" Type="http://schemas.openxmlformats.org/officeDocument/2006/relationships/image" Target="../media/image92.png"/><Relationship Id="rId27" Type="http://schemas.openxmlformats.org/officeDocument/2006/relationships/image" Target="../media/image97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8.png"/><Relationship Id="rId7" Type="http://schemas.openxmlformats.org/officeDocument/2006/relationships/hyperlink" Target="/s/photos/tools?utm_source=unsplash&amp;utm_medium=referral&amp;utm_content=creditCopyText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splash.com/@randomlies?utm_source=unsplash&amp;utm_medium=referral&amp;utm_content=creditCopyText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5416-D6A0-426A-9BDB-C2D899E7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278"/>
            <a:ext cx="10515600" cy="649759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First Things First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48FCF6-813E-4199-9674-B3895F02C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20" y="999000"/>
            <a:ext cx="4824465" cy="482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351A6AFE-83EB-4F79-BACF-E5E4B176AC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5" b="33575"/>
          <a:stretch/>
        </p:blipFill>
        <p:spPr>
          <a:xfrm>
            <a:off x="6625217" y="999000"/>
            <a:ext cx="4504570" cy="482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27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89" y="214713"/>
            <a:ext cx="10552886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AB47-1056-4426-857D-C24B8EF12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89" y="1208305"/>
            <a:ext cx="10224168" cy="36258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4338" y="5150353"/>
            <a:ext cx="1707367" cy="141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3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89" y="274189"/>
            <a:ext cx="10753853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AB47-1056-4426-857D-C24B8EF12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89" y="1208305"/>
            <a:ext cx="10224168" cy="36258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3607" y="5183465"/>
            <a:ext cx="1707367" cy="141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09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944" y="193555"/>
            <a:ext cx="10392112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AB47-1056-4426-857D-C24B8EF12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89" y="1208305"/>
            <a:ext cx="10224168" cy="36258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656" y="5183465"/>
            <a:ext cx="1707367" cy="141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61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57" y="379874"/>
            <a:ext cx="10552886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656" y="5183465"/>
            <a:ext cx="1707367" cy="1418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0CCDE6-D0CF-40BB-A6E8-81DDAACD2D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4372" y="1512120"/>
            <a:ext cx="5347187" cy="280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03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22" y="274189"/>
            <a:ext cx="10733756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656" y="5183465"/>
            <a:ext cx="1707367" cy="1418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94DA3-52BC-411A-B4CF-580F7B77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38" y="1550737"/>
            <a:ext cx="5347187" cy="2804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DCD87C-E423-461B-99C4-AB96FB5255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385"/>
          <a:stretch/>
        </p:blipFill>
        <p:spPr>
          <a:xfrm>
            <a:off x="12751029" y="1458235"/>
            <a:ext cx="5580000" cy="280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05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730" y="274189"/>
            <a:ext cx="10783998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656" y="5183465"/>
            <a:ext cx="1707367" cy="1418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94DA3-52BC-411A-B4CF-580F7B77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38" y="1550737"/>
            <a:ext cx="5347187" cy="2804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8EABBD-FFD0-4CB2-878B-F3037A5ED0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385"/>
          <a:stretch/>
        </p:blipFill>
        <p:spPr>
          <a:xfrm>
            <a:off x="6230815" y="1550737"/>
            <a:ext cx="5580000" cy="280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54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017477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The Data Controller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4A2AF40-CF9D-4C6B-979E-457CB91874D5}"/>
              </a:ext>
            </a:extLst>
          </p:cNvPr>
          <p:cNvSpPr/>
          <p:nvPr/>
        </p:nvSpPr>
        <p:spPr>
          <a:xfrm>
            <a:off x="873370" y="1286242"/>
            <a:ext cx="3528645" cy="4944573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CC1CB2-B29F-46C7-BCFF-FBF3AF6558F0}"/>
              </a:ext>
            </a:extLst>
          </p:cNvPr>
          <p:cNvSpPr txBox="1"/>
          <p:nvPr/>
        </p:nvSpPr>
        <p:spPr>
          <a:xfrm>
            <a:off x="5212371" y="3171092"/>
            <a:ext cx="230065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Dashboards</a:t>
            </a:r>
          </a:p>
          <a:p>
            <a:r>
              <a:rPr lang="en-GB" sz="2400" dirty="0">
                <a:solidFill>
                  <a:srgbClr val="0070C0"/>
                </a:solidFill>
              </a:rPr>
              <a:t>Metrics</a:t>
            </a:r>
          </a:p>
          <a:p>
            <a:r>
              <a:rPr lang="en-GB" sz="2400" dirty="0">
                <a:solidFill>
                  <a:srgbClr val="0070C0"/>
                </a:solidFill>
              </a:rPr>
              <a:t>Logs</a:t>
            </a:r>
          </a:p>
          <a:p>
            <a:r>
              <a:rPr lang="en-GB" sz="2400" dirty="0">
                <a:solidFill>
                  <a:srgbClr val="0070C0"/>
                </a:solidFill>
              </a:rPr>
              <a:t>Backup/Restore</a:t>
            </a:r>
          </a:p>
          <a:p>
            <a:r>
              <a:rPr lang="en-GB" sz="2400" dirty="0">
                <a:solidFill>
                  <a:srgbClr val="0070C0"/>
                </a:solidFill>
              </a:rPr>
              <a:t>High Availability</a:t>
            </a:r>
          </a:p>
          <a:p>
            <a:r>
              <a:rPr lang="en-GB" sz="2400" dirty="0">
                <a:solidFill>
                  <a:srgbClr val="0070C0"/>
                </a:solidFill>
              </a:rPr>
              <a:t>Provisioning</a:t>
            </a:r>
          </a:p>
          <a:p>
            <a:r>
              <a:rPr lang="en-GB" sz="2400" dirty="0">
                <a:solidFill>
                  <a:srgbClr val="0070C0"/>
                </a:solidFill>
              </a:rPr>
              <a:t>API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459F0BF-2A00-4141-AC42-9752BEC6E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9704" y="1537203"/>
            <a:ext cx="1029432" cy="102943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B2908AF-FB99-44EB-8563-5599CBB8D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4779" y="2766157"/>
            <a:ext cx="1014357" cy="101435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999621F-FFDF-4EDE-B875-6709F467B7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8257" y="4025746"/>
            <a:ext cx="753941" cy="75394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3D3882F-BA9D-451A-8BF3-C21655FBD7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60628" y="1674616"/>
            <a:ext cx="907436" cy="90743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AEA934A-86D8-442E-AD3D-B5B42D9CF3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53588" y="5024919"/>
            <a:ext cx="468922" cy="46892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04C6706-7279-4BB5-BB9D-E2DF761498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52525" y="5573890"/>
            <a:ext cx="468922" cy="46892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FD9D5B4-E1A0-45B9-B511-19E408185B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30214" y="5024919"/>
            <a:ext cx="468922" cy="4689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1F8F128-9579-4F31-8C2C-9D4F700F01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60628" y="3235085"/>
            <a:ext cx="902675" cy="902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D334F1E2-BB99-4813-8A43-D191670D2E6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06419" y="4690444"/>
            <a:ext cx="859448" cy="859448"/>
          </a:xfrm>
          <a:prstGeom prst="rect">
            <a:avLst/>
          </a:prstGeom>
        </p:spPr>
      </p:pic>
      <p:pic>
        <p:nvPicPr>
          <p:cNvPr id="35" name="Picture 10" descr="Download Microsoft Azure (Windows Azure) Logo in SVG Vector or PNG File  Format - Logo.wine">
            <a:extLst>
              <a:ext uri="{FF2B5EF4-FFF2-40B4-BE49-F238E27FC236}">
                <a16:creationId xmlns:a16="http://schemas.microsoft.com/office/drawing/2014/main" id="{8A837DDA-999C-48D6-B454-6FBB0AA28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981" y="691044"/>
            <a:ext cx="3366837" cy="22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5DA7CE44-9105-4CCD-AC39-3DC6A78136FB}"/>
              </a:ext>
            </a:extLst>
          </p:cNvPr>
          <p:cNvSpPr/>
          <p:nvPr/>
        </p:nvSpPr>
        <p:spPr>
          <a:xfrm>
            <a:off x="5212371" y="1488211"/>
            <a:ext cx="2300654" cy="100715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838703-8576-40CB-9F07-D2A29E0F7A77}"/>
              </a:ext>
            </a:extLst>
          </p:cNvPr>
          <p:cNvSpPr txBox="1"/>
          <p:nvPr/>
        </p:nvSpPr>
        <p:spPr>
          <a:xfrm>
            <a:off x="8170986" y="3273335"/>
            <a:ext cx="3264876" cy="1908215"/>
          </a:xfrm>
          <a:prstGeom prst="rect">
            <a:avLst/>
          </a:prstGeom>
          <a:noFill/>
          <a:ln w="44450">
            <a:solidFill>
              <a:srgbClr val="0089D6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Connectivity Modes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Directly Connected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Indirectly Connected</a:t>
            </a:r>
          </a:p>
          <a:p>
            <a:endParaRPr lang="en-GB" dirty="0">
              <a:solidFill>
                <a:srgbClr val="0089D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BAB7A1-A462-4AA2-8E26-B73A2C2CE8CA}"/>
              </a:ext>
            </a:extLst>
          </p:cNvPr>
          <p:cNvSpPr txBox="1"/>
          <p:nvPr/>
        </p:nvSpPr>
        <p:spPr>
          <a:xfrm>
            <a:off x="5212371" y="6166956"/>
            <a:ext cx="7033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https://docs.microsoft.com/en-us/azure/azure-arc/data/connectivity</a:t>
            </a:r>
          </a:p>
        </p:txBody>
      </p:sp>
    </p:spTree>
    <p:extLst>
      <p:ext uri="{BB962C8B-B14F-4D97-AF65-F5344CB8AC3E}">
        <p14:creationId xmlns:p14="http://schemas.microsoft.com/office/powerpoint/2010/main" val="3191272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503986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Available Data Services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D7711FD-5B55-45DF-BEAE-6022FE9F3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8785" y="1872884"/>
            <a:ext cx="2981325" cy="29813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9024C89-4890-496B-91EC-2ED419BFF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88799" y="1872885"/>
            <a:ext cx="2981324" cy="2981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A90452-8EBA-4686-8565-5B48C104F55B}"/>
              </a:ext>
            </a:extLst>
          </p:cNvPr>
          <p:cNvSpPr txBox="1"/>
          <p:nvPr/>
        </p:nvSpPr>
        <p:spPr>
          <a:xfrm>
            <a:off x="1740874" y="5310552"/>
            <a:ext cx="3239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Arc Enabled </a:t>
            </a:r>
            <a:br>
              <a:rPr lang="en-GB" sz="2800" dirty="0">
                <a:solidFill>
                  <a:srgbClr val="0070C0"/>
                </a:solidFill>
              </a:rPr>
            </a:br>
            <a:r>
              <a:rPr lang="en-GB" sz="2800" dirty="0">
                <a:solidFill>
                  <a:srgbClr val="0070C0"/>
                </a:solidFill>
              </a:rPr>
              <a:t>Managed Instance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E34BB9-CDD8-433D-8C26-6C3FDF2E66B5}"/>
              </a:ext>
            </a:extLst>
          </p:cNvPr>
          <p:cNvSpPr txBox="1"/>
          <p:nvPr/>
        </p:nvSpPr>
        <p:spPr>
          <a:xfrm>
            <a:off x="6774107" y="5310552"/>
            <a:ext cx="350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Arc Enabled </a:t>
            </a:r>
            <a:br>
              <a:rPr lang="en-GB" sz="2800" dirty="0">
                <a:solidFill>
                  <a:srgbClr val="0070C0"/>
                </a:solidFill>
              </a:rPr>
            </a:br>
            <a:r>
              <a:rPr lang="en-GB" sz="2800" dirty="0">
                <a:solidFill>
                  <a:srgbClr val="0070C0"/>
                </a:solidFill>
              </a:rPr>
              <a:t>PostgreSQL Hyperscale</a:t>
            </a:r>
          </a:p>
        </p:txBody>
      </p:sp>
    </p:spTree>
    <p:extLst>
      <p:ext uri="{BB962C8B-B14F-4D97-AF65-F5344CB8AC3E}">
        <p14:creationId xmlns:p14="http://schemas.microsoft.com/office/powerpoint/2010/main" val="9578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3207" y="277202"/>
            <a:ext cx="3065586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Deployment</a:t>
            </a:r>
          </a:p>
        </p:txBody>
      </p:sp>
      <p:pic>
        <p:nvPicPr>
          <p:cNvPr id="5122" name="Picture 2" descr="Azure Data Studio for SQL Server - Microsoft SQL Server Blog">
            <a:extLst>
              <a:ext uri="{FF2B5EF4-FFF2-40B4-BE49-F238E27FC236}">
                <a16:creationId xmlns:a16="http://schemas.microsoft.com/office/drawing/2014/main" id="{CBD410E5-E24E-4E32-91ED-E1AF5019F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6" r="25998" b="26510"/>
          <a:stretch/>
        </p:blipFill>
        <p:spPr bwMode="auto">
          <a:xfrm>
            <a:off x="928694" y="2316717"/>
            <a:ext cx="2435829" cy="275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icrosoft's Windows Terminal Gets Its Own App Icon Style Upgrade -  OnMSFT.com">
            <a:extLst>
              <a:ext uri="{FF2B5EF4-FFF2-40B4-BE49-F238E27FC236}">
                <a16:creationId xmlns:a16="http://schemas.microsoft.com/office/drawing/2014/main" id="{3568AFA8-F796-4278-98CB-EA621ECCE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9" t="18377" r="25551" b="18111"/>
          <a:stretch/>
        </p:blipFill>
        <p:spPr bwMode="auto">
          <a:xfrm>
            <a:off x="4488168" y="2665025"/>
            <a:ext cx="3215663" cy="240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Kubernetes Logo transparent PNG - StickPNG">
            <a:extLst>
              <a:ext uri="{FF2B5EF4-FFF2-40B4-BE49-F238E27FC236}">
                <a16:creationId xmlns:a16="http://schemas.microsoft.com/office/drawing/2014/main" id="{CE5D5C3D-9F80-4F3D-B275-77BC679D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247" y="2665022"/>
            <a:ext cx="2467499" cy="240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991979-486D-4A64-B974-BE97E41D0735}"/>
              </a:ext>
            </a:extLst>
          </p:cNvPr>
          <p:cNvSpPr txBox="1"/>
          <p:nvPr/>
        </p:nvSpPr>
        <p:spPr>
          <a:xfrm>
            <a:off x="846443" y="1872285"/>
            <a:ext cx="2858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Data Studio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AA1C2-D21B-4756-8348-3E9C3C65B32D}"/>
              </a:ext>
            </a:extLst>
          </p:cNvPr>
          <p:cNvSpPr txBox="1"/>
          <p:nvPr/>
        </p:nvSpPr>
        <p:spPr>
          <a:xfrm>
            <a:off x="4930100" y="1872285"/>
            <a:ext cx="2331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Data CLI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FD5AEF-1CEA-4342-AC8B-693457B238E4}"/>
              </a:ext>
            </a:extLst>
          </p:cNvPr>
          <p:cNvSpPr txBox="1"/>
          <p:nvPr/>
        </p:nvSpPr>
        <p:spPr>
          <a:xfrm>
            <a:off x="9309455" y="1793497"/>
            <a:ext cx="1919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Kubernetes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5B6A4C-8391-42CD-B4A1-B48824ADF932}"/>
              </a:ext>
            </a:extLst>
          </p:cNvPr>
          <p:cNvSpPr txBox="1"/>
          <p:nvPr/>
        </p:nvSpPr>
        <p:spPr>
          <a:xfrm>
            <a:off x="3980255" y="5808784"/>
            <a:ext cx="4231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With more options planned</a:t>
            </a:r>
          </a:p>
        </p:txBody>
      </p:sp>
    </p:spTree>
    <p:extLst>
      <p:ext uri="{BB962C8B-B14F-4D97-AF65-F5344CB8AC3E}">
        <p14:creationId xmlns:p14="http://schemas.microsoft.com/office/powerpoint/2010/main" val="4128526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717" y="277202"/>
            <a:ext cx="2038560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Storage</a:t>
            </a:r>
          </a:p>
        </p:txBody>
      </p:sp>
      <p:pic>
        <p:nvPicPr>
          <p:cNvPr id="12" name="Picture 2" descr="Kubernetes Logo transparent PNG - StickPNG">
            <a:extLst>
              <a:ext uri="{FF2B5EF4-FFF2-40B4-BE49-F238E27FC236}">
                <a16:creationId xmlns:a16="http://schemas.microsoft.com/office/drawing/2014/main" id="{CE5D5C3D-9F80-4F3D-B275-77BC679D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69" y="1283839"/>
            <a:ext cx="655293" cy="63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FD5AEF-1CEA-4342-AC8B-693457B238E4}"/>
              </a:ext>
            </a:extLst>
          </p:cNvPr>
          <p:cNvSpPr txBox="1"/>
          <p:nvPr/>
        </p:nvSpPr>
        <p:spPr>
          <a:xfrm>
            <a:off x="1222095" y="1342437"/>
            <a:ext cx="1919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Kubernetes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64C2C3-857E-48A8-B9AF-50A239000FB1}"/>
              </a:ext>
            </a:extLst>
          </p:cNvPr>
          <p:cNvGrpSpPr/>
          <p:nvPr/>
        </p:nvGrpSpPr>
        <p:grpSpPr>
          <a:xfrm>
            <a:off x="717515" y="2358812"/>
            <a:ext cx="4968240" cy="3790217"/>
            <a:chOff x="2600960" y="2488663"/>
            <a:chExt cx="4968240" cy="379021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DE373AD-287E-4994-8BED-32CE78629833}"/>
                </a:ext>
              </a:extLst>
            </p:cNvPr>
            <p:cNvSpPr/>
            <p:nvPr/>
          </p:nvSpPr>
          <p:spPr>
            <a:xfrm>
              <a:off x="2600960" y="2488663"/>
              <a:ext cx="4968240" cy="3790217"/>
            </a:xfrm>
            <a:prstGeom prst="roundRect">
              <a:avLst/>
            </a:prstGeom>
            <a:noFill/>
            <a:ln w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B42A67-2222-4DAE-91B3-414A4BA93315}"/>
                </a:ext>
              </a:extLst>
            </p:cNvPr>
            <p:cNvSpPr/>
            <p:nvPr/>
          </p:nvSpPr>
          <p:spPr>
            <a:xfrm>
              <a:off x="3416438" y="4227276"/>
              <a:ext cx="391885" cy="474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8386ECD-2CDC-405B-9504-0D126307912E}"/>
                </a:ext>
              </a:extLst>
            </p:cNvPr>
            <p:cNvSpPr/>
            <p:nvPr/>
          </p:nvSpPr>
          <p:spPr>
            <a:xfrm>
              <a:off x="2996710" y="3041572"/>
              <a:ext cx="1231343" cy="118570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784F733-9B99-4E1F-BE43-E2BDCA835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67175" y="3189218"/>
              <a:ext cx="890412" cy="890412"/>
            </a:xfrm>
            <a:prstGeom prst="rect">
              <a:avLst/>
            </a:prstGeom>
          </p:spPr>
        </p:pic>
        <p:pic>
          <p:nvPicPr>
            <p:cNvPr id="6146" name="Picture 2" descr="Extra storage, hard disk, hard drive, hdd, portable drive icon - Download  on Iconfinder">
              <a:extLst>
                <a:ext uri="{FF2B5EF4-FFF2-40B4-BE49-F238E27FC236}">
                  <a16:creationId xmlns:a16="http://schemas.microsoft.com/office/drawing/2014/main" id="{E650DF76-1B5E-4F76-8F11-1A684E218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9497" y="4701792"/>
              <a:ext cx="1025770" cy="10257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721AD2-A06A-4FB4-9716-91A429F4CAC3}"/>
                </a:ext>
              </a:extLst>
            </p:cNvPr>
            <p:cNvSpPr/>
            <p:nvPr/>
          </p:nvSpPr>
          <p:spPr>
            <a:xfrm>
              <a:off x="4964722" y="4227276"/>
              <a:ext cx="391885" cy="474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816BFF8-0264-445D-9D20-BC4AAB50C61E}"/>
                </a:ext>
              </a:extLst>
            </p:cNvPr>
            <p:cNvSpPr/>
            <p:nvPr/>
          </p:nvSpPr>
          <p:spPr>
            <a:xfrm>
              <a:off x="4544994" y="3041572"/>
              <a:ext cx="1231343" cy="118570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1C3DCC9C-0F99-4CDE-8621-F594800AF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15459" y="3189218"/>
              <a:ext cx="890412" cy="890412"/>
            </a:xfrm>
            <a:prstGeom prst="rect">
              <a:avLst/>
            </a:prstGeom>
          </p:spPr>
        </p:pic>
        <p:pic>
          <p:nvPicPr>
            <p:cNvPr id="22" name="Picture 2" descr="Extra storage, hard disk, hard drive, hdd, portable drive icon - Download  on Iconfinder">
              <a:extLst>
                <a:ext uri="{FF2B5EF4-FFF2-40B4-BE49-F238E27FC236}">
                  <a16:creationId xmlns:a16="http://schemas.microsoft.com/office/drawing/2014/main" id="{29F8E3EA-2096-4975-8DF0-39698BFE3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781" y="4701792"/>
              <a:ext cx="1025770" cy="10257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73C8A04-AFB7-4C6D-B21A-AA6218C27234}"/>
                </a:ext>
              </a:extLst>
            </p:cNvPr>
            <p:cNvSpPr/>
            <p:nvPr/>
          </p:nvSpPr>
          <p:spPr>
            <a:xfrm>
              <a:off x="6513004" y="4227275"/>
              <a:ext cx="391885" cy="474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56B5EF7-D14E-4D33-9773-A4E277BF5933}"/>
                </a:ext>
              </a:extLst>
            </p:cNvPr>
            <p:cNvSpPr/>
            <p:nvPr/>
          </p:nvSpPr>
          <p:spPr>
            <a:xfrm>
              <a:off x="6093276" y="3041571"/>
              <a:ext cx="1231343" cy="118570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25D48BB4-BE22-4740-95CE-ABA675245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63741" y="3189217"/>
              <a:ext cx="890412" cy="890412"/>
            </a:xfrm>
            <a:prstGeom prst="rect">
              <a:avLst/>
            </a:prstGeom>
          </p:spPr>
        </p:pic>
        <p:pic>
          <p:nvPicPr>
            <p:cNvPr id="30" name="Picture 2" descr="Extra storage, hard disk, hard drive, hdd, portable drive icon - Download  on Iconfinder">
              <a:extLst>
                <a:ext uri="{FF2B5EF4-FFF2-40B4-BE49-F238E27FC236}">
                  <a16:creationId xmlns:a16="http://schemas.microsoft.com/office/drawing/2014/main" id="{D2624A15-2A79-4DCA-B855-5268B5F49D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6063" y="4701791"/>
              <a:ext cx="1025770" cy="10257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5342686-E57E-4E61-AB0D-740D4F59FEC5}"/>
              </a:ext>
            </a:extLst>
          </p:cNvPr>
          <p:cNvSpPr txBox="1"/>
          <p:nvPr/>
        </p:nvSpPr>
        <p:spPr>
          <a:xfrm>
            <a:off x="6105483" y="1443841"/>
            <a:ext cx="570935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Decouples the state of the database from the lifecycle of the pods</a:t>
            </a:r>
          </a:p>
          <a:p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</a:rPr>
              <a:t>Persistent Storage allocated from Storage Class</a:t>
            </a:r>
            <a:br>
              <a:rPr lang="en-GB" sz="2400" dirty="0">
                <a:solidFill>
                  <a:srgbClr val="0070C0"/>
                </a:solidFill>
              </a:rPr>
            </a:br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</a:rPr>
              <a:t>Specify Storage Class for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Logs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App logs</a:t>
            </a:r>
          </a:p>
          <a:p>
            <a:pPr lvl="1"/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</a:rPr>
              <a:t>Local Storage is on the Node</a:t>
            </a:r>
          </a:p>
          <a:p>
            <a:r>
              <a:rPr lang="en-GB" sz="2400" dirty="0">
                <a:solidFill>
                  <a:srgbClr val="0070C0"/>
                </a:solidFill>
              </a:rPr>
              <a:t>Remote  Storage can be anywhere</a:t>
            </a:r>
            <a:r>
              <a:rPr lang="en-GB" dirty="0">
                <a:solidFill>
                  <a:srgbClr val="0070C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72144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5416-D6A0-426A-9BDB-C2D899E7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40" y="131762"/>
            <a:ext cx="10034116" cy="649759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Anthony                   -              Rob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48FCF6-813E-4199-9674-B3895F02C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20" y="999000"/>
            <a:ext cx="4824465" cy="482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351A6AFE-83EB-4F79-BACF-E5E4B176AC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5" b="33575"/>
          <a:stretch/>
        </p:blipFill>
        <p:spPr>
          <a:xfrm>
            <a:off x="6625217" y="999000"/>
            <a:ext cx="4504570" cy="482446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2E22F1-DEAB-4121-BB2D-6C880E90AEE4}"/>
              </a:ext>
            </a:extLst>
          </p:cNvPr>
          <p:cNvCxnSpPr/>
          <p:nvPr/>
        </p:nvCxnSpPr>
        <p:spPr>
          <a:xfrm>
            <a:off x="1597688" y="2954215"/>
            <a:ext cx="1758461" cy="0"/>
          </a:xfrm>
          <a:prstGeom prst="straightConnector1">
            <a:avLst/>
          </a:prstGeom>
          <a:ln w="149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342F50-E8ED-485D-B0F0-4129B606E605}"/>
              </a:ext>
            </a:extLst>
          </p:cNvPr>
          <p:cNvSpPr txBox="1"/>
          <p:nvPr/>
        </p:nvSpPr>
        <p:spPr>
          <a:xfrm>
            <a:off x="742320" y="3193931"/>
            <a:ext cx="2694216" cy="646331"/>
          </a:xfrm>
          <a:prstGeom prst="rect">
            <a:avLst/>
          </a:prstGeom>
          <a:solidFill>
            <a:srgbClr val="6D96C9"/>
          </a:solidFill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2"/>
                </a:solidFill>
              </a:rPr>
              <a:t>Cool Glasses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C330E1-5FC7-489A-B754-D14F5AFAB459}"/>
              </a:ext>
            </a:extLst>
          </p:cNvPr>
          <p:cNvSpPr txBox="1"/>
          <p:nvPr/>
        </p:nvSpPr>
        <p:spPr>
          <a:xfrm>
            <a:off x="9344966" y="2257643"/>
            <a:ext cx="1949380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7030A0"/>
                </a:solidFill>
              </a:rPr>
              <a:t>Glasses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604C8-B138-47A6-8B00-EC91C6E13D2D}"/>
              </a:ext>
            </a:extLst>
          </p:cNvPr>
          <p:cNvSpPr txBox="1"/>
          <p:nvPr/>
        </p:nvSpPr>
        <p:spPr>
          <a:xfrm>
            <a:off x="742320" y="1098860"/>
            <a:ext cx="269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2"/>
                </a:solidFill>
              </a:rPr>
              <a:t>Cool Hair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9E964-8769-46A5-8DC7-C1A29F567DC5}"/>
              </a:ext>
            </a:extLst>
          </p:cNvPr>
          <p:cNvCxnSpPr/>
          <p:nvPr/>
        </p:nvCxnSpPr>
        <p:spPr>
          <a:xfrm>
            <a:off x="1919236" y="1879041"/>
            <a:ext cx="1758461" cy="0"/>
          </a:xfrm>
          <a:prstGeom prst="straightConnector1">
            <a:avLst/>
          </a:prstGeom>
          <a:ln w="149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49E92C-C462-4271-A0B9-9CD979AE0B72}"/>
              </a:ext>
            </a:extLst>
          </p:cNvPr>
          <p:cNvCxnSpPr>
            <a:cxnSpLocks/>
          </p:cNvCxnSpPr>
          <p:nvPr/>
        </p:nvCxnSpPr>
        <p:spPr>
          <a:xfrm flipH="1">
            <a:off x="8973176" y="1218342"/>
            <a:ext cx="1642907" cy="0"/>
          </a:xfrm>
          <a:prstGeom prst="straightConnector1">
            <a:avLst/>
          </a:prstGeom>
          <a:ln w="1492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2F7F9CF-A234-479E-A7E9-249F14B1F83C}"/>
              </a:ext>
            </a:extLst>
          </p:cNvPr>
          <p:cNvSpPr txBox="1"/>
          <p:nvPr/>
        </p:nvSpPr>
        <p:spPr>
          <a:xfrm>
            <a:off x="10231732" y="1332338"/>
            <a:ext cx="1949380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7030A0"/>
                </a:solidFill>
              </a:rPr>
              <a:t>Yeah 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5D7B1-D5A9-4B2F-BDC9-0FCE9EA6FE13}"/>
              </a:ext>
            </a:extLst>
          </p:cNvPr>
          <p:cNvSpPr txBox="1"/>
          <p:nvPr/>
        </p:nvSpPr>
        <p:spPr>
          <a:xfrm>
            <a:off x="8773465" y="94630"/>
            <a:ext cx="1143002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7030A0"/>
                </a:solidFill>
              </a:rPr>
              <a:t>Rob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1567E7-D296-4A38-9E12-B630DF652B51}"/>
              </a:ext>
            </a:extLst>
          </p:cNvPr>
          <p:cNvSpPr txBox="1"/>
          <p:nvPr/>
        </p:nvSpPr>
        <p:spPr>
          <a:xfrm>
            <a:off x="2235128" y="212145"/>
            <a:ext cx="1838848" cy="646331"/>
          </a:xfrm>
          <a:prstGeom prst="rect">
            <a:avLst/>
          </a:prstGeom>
          <a:solidFill>
            <a:srgbClr val="6D96C9"/>
          </a:solidFill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2"/>
                </a:solidFill>
              </a:rPr>
              <a:t>Anthony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F9F714-84A7-4933-8A53-C42E068055F7}"/>
              </a:ext>
            </a:extLst>
          </p:cNvPr>
          <p:cNvCxnSpPr>
            <a:cxnSpLocks/>
          </p:cNvCxnSpPr>
          <p:nvPr/>
        </p:nvCxnSpPr>
        <p:spPr>
          <a:xfrm flipH="1">
            <a:off x="9410279" y="2101779"/>
            <a:ext cx="1642907" cy="0"/>
          </a:xfrm>
          <a:prstGeom prst="straightConnector1">
            <a:avLst/>
          </a:prstGeom>
          <a:ln w="1492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E09EFF-BF4A-4C1F-BC92-93B6A31C61CE}"/>
              </a:ext>
            </a:extLst>
          </p:cNvPr>
          <p:cNvSpPr txBox="1"/>
          <p:nvPr/>
        </p:nvSpPr>
        <p:spPr>
          <a:xfrm>
            <a:off x="742320" y="4511696"/>
            <a:ext cx="3146391" cy="646331"/>
          </a:xfrm>
          <a:prstGeom prst="rect">
            <a:avLst/>
          </a:prstGeom>
          <a:solidFill>
            <a:srgbClr val="6D96C9"/>
          </a:solidFill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2"/>
                </a:solidFill>
              </a:rPr>
              <a:t>Forgot To Shave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6DFA25-9361-49C4-932B-E499C29E6ED3}"/>
              </a:ext>
            </a:extLst>
          </p:cNvPr>
          <p:cNvCxnSpPr>
            <a:cxnSpLocks/>
          </p:cNvCxnSpPr>
          <p:nvPr/>
        </p:nvCxnSpPr>
        <p:spPr>
          <a:xfrm flipV="1">
            <a:off x="2009041" y="3949002"/>
            <a:ext cx="1919864" cy="348089"/>
          </a:xfrm>
          <a:prstGeom prst="straightConnector1">
            <a:avLst/>
          </a:prstGeom>
          <a:ln w="149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C84A60-CE82-4AC9-8844-73DABCDEA7F1}"/>
              </a:ext>
            </a:extLst>
          </p:cNvPr>
          <p:cNvCxnSpPr>
            <a:cxnSpLocks/>
          </p:cNvCxnSpPr>
          <p:nvPr/>
        </p:nvCxnSpPr>
        <p:spPr>
          <a:xfrm flipH="1">
            <a:off x="9651439" y="3364338"/>
            <a:ext cx="1642907" cy="0"/>
          </a:xfrm>
          <a:prstGeom prst="straightConnector1">
            <a:avLst/>
          </a:prstGeom>
          <a:ln w="1492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1C919B-1827-4D98-A2D3-C4FEC3534665}"/>
              </a:ext>
            </a:extLst>
          </p:cNvPr>
          <p:cNvSpPr txBox="1"/>
          <p:nvPr/>
        </p:nvSpPr>
        <p:spPr>
          <a:xfrm>
            <a:off x="1581356" y="5649800"/>
            <a:ext cx="3146391" cy="1200329"/>
          </a:xfrm>
          <a:prstGeom prst="rect">
            <a:avLst/>
          </a:prstGeom>
          <a:solidFill>
            <a:srgbClr val="6D96C9"/>
          </a:solidFill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2"/>
                </a:solidFill>
              </a:rPr>
              <a:t>Is Awesome but has no Internet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AC7087-5705-4E96-9B7C-3E01A7CAA81B}"/>
              </a:ext>
            </a:extLst>
          </p:cNvPr>
          <p:cNvSpPr txBox="1"/>
          <p:nvPr/>
        </p:nvSpPr>
        <p:spPr>
          <a:xfrm>
            <a:off x="6340722" y="5411450"/>
            <a:ext cx="4504569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7030A0"/>
                </a:solidFill>
              </a:rPr>
              <a:t>Hopefully has internet 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53D46B-41FD-432D-B566-63D8F53D1B72}"/>
              </a:ext>
            </a:extLst>
          </p:cNvPr>
          <p:cNvSpPr txBox="1"/>
          <p:nvPr/>
        </p:nvSpPr>
        <p:spPr>
          <a:xfrm>
            <a:off x="9651439" y="3756805"/>
            <a:ext cx="2366387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7030A0"/>
                </a:solidFill>
              </a:rPr>
              <a:t>Forgot to Shave for Years !</a:t>
            </a:r>
          </a:p>
        </p:txBody>
      </p:sp>
    </p:spTree>
    <p:extLst>
      <p:ext uri="{BB962C8B-B14F-4D97-AF65-F5344CB8AC3E}">
        <p14:creationId xmlns:p14="http://schemas.microsoft.com/office/powerpoint/2010/main" val="239231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4" grpId="0" animBg="1"/>
      <p:bldP spid="17" grpId="0" animBg="1"/>
      <p:bldP spid="24" grpId="0" animBg="1"/>
      <p:bldP spid="25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017477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Metrics In the Portal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420E8E-DF1D-425E-B451-F467E784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507" y="1636984"/>
            <a:ext cx="9694985" cy="463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22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017477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Logs In the Portal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73143-ACEA-4ACD-9B71-840781EFD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832" y="1561735"/>
            <a:ext cx="8994331" cy="442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63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961" y="218587"/>
            <a:ext cx="3722078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Metrics Built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6270D-1ED5-41DE-B31D-E1BBC6BC5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47" y="1354015"/>
            <a:ext cx="9600506" cy="50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61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357" y="206864"/>
            <a:ext cx="2951285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Logs Built 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BF823-88A7-4961-A060-877DB74AE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750" y="1409743"/>
            <a:ext cx="9354500" cy="49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19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70C03D-4B85-405B-99F3-66404BE3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Azure Arc Managed Instance">
            <a:hlinkClick r:id="" action="ppaction://media"/>
            <a:extLst>
              <a:ext uri="{FF2B5EF4-FFF2-40B4-BE49-F238E27FC236}">
                <a16:creationId xmlns:a16="http://schemas.microsoft.com/office/drawing/2014/main" id="{F30D9368-D204-4C73-8C60-394E343A07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-1"/>
            <a:ext cx="12210498" cy="68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7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357" y="206864"/>
            <a:ext cx="4401723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Resources for you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B43126F-9299-4641-BCBB-E2A43236F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085" y="1397953"/>
            <a:ext cx="33337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0619C-5D99-48DC-AB77-87EBF88E097D}"/>
              </a:ext>
            </a:extLst>
          </p:cNvPr>
          <p:cNvSpPr txBox="1"/>
          <p:nvPr/>
        </p:nvSpPr>
        <p:spPr>
          <a:xfrm>
            <a:off x="538480" y="1666240"/>
            <a:ext cx="67462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jumpstart</a:t>
            </a:r>
            <a:endParaRPr lang="en-GB" b="0" i="0" u="none" strike="noStrike" dirty="0">
              <a:effectLst/>
              <a:latin typeface="-apple-system"/>
              <a:hlinkClick r:id="rId3"/>
            </a:endParaRPr>
          </a:p>
          <a:p>
            <a:r>
              <a:rPr lang="en-GB" b="0" i="0" u="none" strike="noStrike" dirty="0">
                <a:effectLst/>
                <a:latin typeface="-apple-system"/>
                <a:hlinkClick r:id="rId3"/>
              </a:rPr>
              <a:t>https://azurearcjumpstart.io</a:t>
            </a:r>
            <a:endParaRPr lang="en-GB" b="0" i="0" u="none" strike="noStrike" dirty="0">
              <a:effectLst/>
              <a:latin typeface="-apple-system"/>
            </a:endParaRPr>
          </a:p>
          <a:p>
            <a:endParaRPr lang="en-GB" dirty="0">
              <a:latin typeface="-apple-system"/>
            </a:endParaRPr>
          </a:p>
          <a:p>
            <a:r>
              <a:rPr lang="en-US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enabled data services</a:t>
            </a:r>
            <a:endParaRPr lang="en-GB" dirty="0">
              <a:latin typeface="-apple-system"/>
            </a:endParaRPr>
          </a:p>
          <a:p>
            <a:r>
              <a:rPr lang="en-GB" dirty="0">
                <a:hlinkClick r:id="rId4"/>
              </a:rPr>
              <a:t>https://docs.microsoft.com/en-us/azure/azure-arc/data/</a:t>
            </a:r>
            <a:endParaRPr lang="en-GB" dirty="0"/>
          </a:p>
          <a:p>
            <a:endParaRPr lang="en-GB" dirty="0"/>
          </a:p>
          <a:p>
            <a:r>
              <a:rPr lang="en-US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enabled SQL Managed Instance Overview</a:t>
            </a:r>
            <a:endParaRPr lang="en-GB" dirty="0"/>
          </a:p>
          <a:p>
            <a:r>
              <a:rPr lang="en-GB" dirty="0">
                <a:hlinkClick r:id="rId5"/>
              </a:rPr>
              <a:t>https://docs.microsoft.com/en-us/azure/azure-arc/data/managed-instance-overview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enabled PostgreSQL Hyperscale</a:t>
            </a:r>
            <a:endParaRPr lang="en-GB" dirty="0"/>
          </a:p>
          <a:p>
            <a:r>
              <a:rPr lang="en-GB" dirty="0">
                <a:hlinkClick r:id="rId6"/>
              </a:rPr>
              <a:t>https://docs.microsoft.com/en-us/azure/azure-arc/data/what-is-azure-arc-enabled-postgres-hyperscale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b="1" dirty="0" err="1">
                <a:solidFill>
                  <a:srgbClr val="E3E3E3"/>
                </a:solidFill>
                <a:latin typeface="Segoe UI" panose="020B0502040204020203" pitchFamily="34" charset="0"/>
              </a:rPr>
              <a:t>azdata</a:t>
            </a:r>
            <a:r>
              <a:rPr lang="en-GB" b="1" dirty="0">
                <a:solidFill>
                  <a:srgbClr val="E3E3E3"/>
                </a:solidFill>
                <a:latin typeface="Segoe UI" panose="020B0502040204020203" pitchFamily="34" charset="0"/>
              </a:rPr>
              <a:t> reference</a:t>
            </a:r>
            <a:endParaRPr lang="en-GB" dirty="0"/>
          </a:p>
          <a:p>
            <a:r>
              <a:rPr lang="en-GB" dirty="0">
                <a:hlinkClick r:id="rId7"/>
              </a:rPr>
              <a:t>https://docs.microsoft.com/en-us/sql/azdata/reference/reference-azdata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8543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196" y="1931748"/>
            <a:ext cx="11039634" cy="3444119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pPr algn="ctr"/>
            <a:r>
              <a:rPr lang="en-GB" sz="11500" dirty="0">
                <a:solidFill>
                  <a:schemeClr val="accent1">
                    <a:lumMod val="75000"/>
                  </a:schemeClr>
                </a:solidFill>
              </a:rPr>
              <a:t>DEMO TIME</a:t>
            </a:r>
            <a:br>
              <a:rPr lang="en-GB" sz="115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9600" dirty="0" err="1">
                <a:solidFill>
                  <a:schemeClr val="accent1">
                    <a:lumMod val="75000"/>
                  </a:schemeClr>
                </a:solidFill>
              </a:rPr>
              <a:t>beard.media</a:t>
            </a:r>
            <a:r>
              <a:rPr lang="en-GB" sz="96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GB" sz="9600" dirty="0" err="1">
                <a:solidFill>
                  <a:schemeClr val="accent1">
                    <a:lumMod val="75000"/>
                  </a:schemeClr>
                </a:solidFill>
              </a:rPr>
              <a:t>arcdemo</a:t>
            </a:r>
            <a:endParaRPr lang="en-GB" sz="115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498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357" y="206864"/>
            <a:ext cx="2951285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D084C-8156-415C-A2FB-3461925C731D}"/>
              </a:ext>
            </a:extLst>
          </p:cNvPr>
          <p:cNvSpPr txBox="1"/>
          <p:nvPr/>
        </p:nvSpPr>
        <p:spPr>
          <a:xfrm>
            <a:off x="822959" y="2551837"/>
            <a:ext cx="52730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@sqldbawithbeard</a:t>
            </a:r>
          </a:p>
          <a:p>
            <a:r>
              <a:rPr lang="en-US" sz="3600" dirty="0">
                <a:solidFill>
                  <a:srgbClr val="0070C0"/>
                </a:solidFill>
              </a:rPr>
              <a:t>robsewell.com </a:t>
            </a:r>
          </a:p>
          <a:p>
            <a:r>
              <a:rPr lang="en-US" sz="3600" dirty="0" err="1">
                <a:solidFill>
                  <a:srgbClr val="0070C0"/>
                </a:solidFill>
              </a:rPr>
              <a:t>beard.media</a:t>
            </a:r>
            <a:r>
              <a:rPr lang="en-US" sz="3600" dirty="0">
                <a:solidFill>
                  <a:srgbClr val="0070C0"/>
                </a:solidFill>
              </a:rPr>
              <a:t>\book</a:t>
            </a:r>
          </a:p>
        </p:txBody>
      </p:sp>
      <p:pic>
        <p:nvPicPr>
          <p:cNvPr id="6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77BC2789-3064-4FDF-84DB-1A2D54BE2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6705598" y="1532427"/>
            <a:ext cx="4419601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94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7C56FF-E97C-4828-B72A-9FD6384BBD21}"/>
              </a:ext>
            </a:extLst>
          </p:cNvPr>
          <p:cNvSpPr txBox="1"/>
          <p:nvPr/>
        </p:nvSpPr>
        <p:spPr>
          <a:xfrm>
            <a:off x="203118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Our Services Are Everywhere</a:t>
            </a:r>
          </a:p>
        </p:txBody>
      </p:sp>
      <p:pic>
        <p:nvPicPr>
          <p:cNvPr id="2054" name="Picture 6" descr="Amazon Web Services opens office in Greece">
            <a:extLst>
              <a:ext uri="{FF2B5EF4-FFF2-40B4-BE49-F238E27FC236}">
                <a16:creationId xmlns:a16="http://schemas.microsoft.com/office/drawing/2014/main" id="{50FC3FCE-F2D3-45EE-90F7-32768BC1E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1" y="3727556"/>
            <a:ext cx="1275652" cy="95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Zero to Hero with GCP">
            <a:extLst>
              <a:ext uri="{FF2B5EF4-FFF2-40B4-BE49-F238E27FC236}">
                <a16:creationId xmlns:a16="http://schemas.microsoft.com/office/drawing/2014/main" id="{F35BF7B2-7BD6-40FA-9461-FEF9D24708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22" y="3682103"/>
            <a:ext cx="1862478" cy="104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wnload Microsoft Azure (Windows Azure) Logo in SVG Vector or PNG File  Format - Logo.wine">
            <a:extLst>
              <a:ext uri="{FF2B5EF4-FFF2-40B4-BE49-F238E27FC236}">
                <a16:creationId xmlns:a16="http://schemas.microsoft.com/office/drawing/2014/main" id="{CA882F89-196C-4E21-B66F-7057A62D1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10" y="1728537"/>
            <a:ext cx="3366837" cy="22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F6772-9FE1-413E-B63D-145C4AD4FD5E}"/>
              </a:ext>
            </a:extLst>
          </p:cNvPr>
          <p:cNvSpPr txBox="1"/>
          <p:nvPr/>
        </p:nvSpPr>
        <p:spPr>
          <a:xfrm>
            <a:off x="4279149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0CDC81-8276-42A9-B33E-3D161916F734}"/>
              </a:ext>
            </a:extLst>
          </p:cNvPr>
          <p:cNvSpPr txBox="1"/>
          <p:nvPr/>
        </p:nvSpPr>
        <p:spPr>
          <a:xfrm>
            <a:off x="8355181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2066" name="Picture 18" descr="Data Center Icon Png Transparent Images – Free PNG Images Vector, PSD,  Clipart, Templates">
            <a:extLst>
              <a:ext uri="{FF2B5EF4-FFF2-40B4-BE49-F238E27FC236}">
                <a16:creationId xmlns:a16="http://schemas.microsoft.com/office/drawing/2014/main" id="{FA01613F-F105-4FDB-BC32-A2E8C4E44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509" y="2003547"/>
            <a:ext cx="3448017" cy="344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ubernetes Logo transparent PNG - StickPNG">
            <a:extLst>
              <a:ext uri="{FF2B5EF4-FFF2-40B4-BE49-F238E27FC236}">
                <a16:creationId xmlns:a16="http://schemas.microsoft.com/office/drawing/2014/main" id="{8B091CA8-BF65-4AEA-923C-A2236ECF5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121" y="2509347"/>
            <a:ext cx="2503038" cy="243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105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7C56FF-E97C-4828-B72A-9FD6384BBD21}"/>
              </a:ext>
            </a:extLst>
          </p:cNvPr>
          <p:cNvSpPr txBox="1"/>
          <p:nvPr/>
        </p:nvSpPr>
        <p:spPr>
          <a:xfrm>
            <a:off x="203118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Our Services Are Everywhere</a:t>
            </a:r>
          </a:p>
        </p:txBody>
      </p:sp>
      <p:pic>
        <p:nvPicPr>
          <p:cNvPr id="2054" name="Picture 6" descr="Amazon Web Services opens office in Greece">
            <a:extLst>
              <a:ext uri="{FF2B5EF4-FFF2-40B4-BE49-F238E27FC236}">
                <a16:creationId xmlns:a16="http://schemas.microsoft.com/office/drawing/2014/main" id="{50FC3FCE-F2D3-45EE-90F7-32768BC1E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1" y="3727556"/>
            <a:ext cx="1275652" cy="95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Zero to Hero with GCP">
            <a:extLst>
              <a:ext uri="{FF2B5EF4-FFF2-40B4-BE49-F238E27FC236}">
                <a16:creationId xmlns:a16="http://schemas.microsoft.com/office/drawing/2014/main" id="{F35BF7B2-7BD6-40FA-9461-FEF9D24708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22" y="3682103"/>
            <a:ext cx="1862478" cy="104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wnload Microsoft Azure (Windows Azure) Logo in SVG Vector or PNG File  Format - Logo.wine">
            <a:extLst>
              <a:ext uri="{FF2B5EF4-FFF2-40B4-BE49-F238E27FC236}">
                <a16:creationId xmlns:a16="http://schemas.microsoft.com/office/drawing/2014/main" id="{CA882F89-196C-4E21-B66F-7057A62D1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10" y="1728537"/>
            <a:ext cx="3366837" cy="22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F6772-9FE1-413E-B63D-145C4AD4FD5E}"/>
              </a:ext>
            </a:extLst>
          </p:cNvPr>
          <p:cNvSpPr txBox="1"/>
          <p:nvPr/>
        </p:nvSpPr>
        <p:spPr>
          <a:xfrm>
            <a:off x="4279149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0CDC81-8276-42A9-B33E-3D161916F734}"/>
              </a:ext>
            </a:extLst>
          </p:cNvPr>
          <p:cNvSpPr txBox="1"/>
          <p:nvPr/>
        </p:nvSpPr>
        <p:spPr>
          <a:xfrm>
            <a:off x="8355181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1EA379E3-2A55-4D0D-A345-26E3F00B71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2879" y="4111387"/>
            <a:ext cx="903158" cy="903158"/>
          </a:xfrm>
          <a:prstGeom prst="rect">
            <a:avLst/>
          </a:prstGeom>
        </p:spPr>
      </p:pic>
      <p:pic>
        <p:nvPicPr>
          <p:cNvPr id="2066" name="Picture 18" descr="Data Center Icon Png Transparent Images – Free PNG Images Vector, PSD,  Clipart, Templates">
            <a:extLst>
              <a:ext uri="{FF2B5EF4-FFF2-40B4-BE49-F238E27FC236}">
                <a16:creationId xmlns:a16="http://schemas.microsoft.com/office/drawing/2014/main" id="{FA01613F-F105-4FDB-BC32-A2E8C4E44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276" y="2235200"/>
            <a:ext cx="1797205" cy="179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1A8CCFBB-8D6D-424A-91CC-A9081102BC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01457" y="2590546"/>
            <a:ext cx="1086512" cy="108651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838BD512-9FA3-427D-9CB6-4E67C7026D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22513" y="2393819"/>
            <a:ext cx="572093" cy="572093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6F876D5-6F26-47B7-8581-4E3840EE27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55000" y="2472950"/>
            <a:ext cx="736070" cy="73607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116FBFDA-5CB1-4FDD-AD7E-1A00F02B72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84079" y="3521694"/>
            <a:ext cx="773887" cy="77388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0F7B76DF-48A5-49ED-84BB-6E7298D6E1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98080" y="3964625"/>
            <a:ext cx="1171110" cy="117111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BA2C30B9-353F-46BE-9080-6F6FA5388C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838397" y="2436662"/>
            <a:ext cx="903158" cy="90315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CF40E76F-789A-41BC-A5A9-B99CF891D2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14911" y="3312258"/>
            <a:ext cx="1037296" cy="1037296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CCBCE799-80E2-4050-8D04-22E99EB6F2F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834160" y="3006049"/>
            <a:ext cx="903158" cy="903158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D7C14426-DF25-4C72-A6B6-62C6141CBF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790290" y="4098601"/>
            <a:ext cx="903157" cy="903157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CC5C812E-64E0-4FD3-A993-44F8DAB8DD9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603944" y="4428099"/>
            <a:ext cx="686032" cy="68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94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45719-292C-46B7-941F-7F48220D1D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 to Azure Arc-Enabled Data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D6D51-95DD-4559-80CD-30F9C51DA9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Why everything must be named Ben</a:t>
            </a:r>
          </a:p>
        </p:txBody>
      </p:sp>
    </p:spTree>
    <p:extLst>
      <p:ext uri="{BB962C8B-B14F-4D97-AF65-F5344CB8AC3E}">
        <p14:creationId xmlns:p14="http://schemas.microsoft.com/office/powerpoint/2010/main" val="3539116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45719-292C-46B7-941F-7F48220D1D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Introduction to Azure Arc-Enabled Data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D6D51-95DD-4559-80CD-30F9C51DA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191" y="3602037"/>
            <a:ext cx="11274251" cy="2668133"/>
          </a:xfrm>
        </p:spPr>
        <p:txBody>
          <a:bodyPr>
            <a:normAutofit fontScale="70000" lnSpcReduction="20000"/>
          </a:bodyPr>
          <a:lstStyle/>
          <a:p>
            <a:r>
              <a:rPr lang="en-GB" sz="6600" dirty="0"/>
              <a:t>Why everything must be named </a:t>
            </a:r>
            <a:r>
              <a:rPr lang="en-GB" sz="25800" dirty="0"/>
              <a:t>Ben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3859600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1374034" y="287801"/>
            <a:ext cx="1922796" cy="1922796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19" y="2634719"/>
            <a:ext cx="5441644" cy="596167"/>
          </a:xfrm>
        </p:spPr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8095" y="3429000"/>
            <a:ext cx="5433452" cy="10322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8097" y="4659378"/>
            <a:ext cx="4865377" cy="1424349"/>
          </a:xfrm>
        </p:spPr>
        <p:txBody>
          <a:bodyPr>
            <a:normAutofit fontScale="92500" lnSpcReduction="10000"/>
          </a:bodyPr>
          <a:lstStyle/>
          <a:p>
            <a:r>
              <a:rPr lang="en-US" sz="2799" dirty="0" err="1"/>
              <a:t>beard.media</a:t>
            </a:r>
            <a:r>
              <a:rPr lang="en-US" sz="2799" dirty="0"/>
              <a:t>\book</a:t>
            </a:r>
          </a:p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3882" y="3574157"/>
            <a:ext cx="4865377" cy="2407572"/>
          </a:xfrm>
        </p:spPr>
        <p:txBody>
          <a:bodyPr>
            <a:normAutofit fontScale="92500" lnSpcReduction="10000"/>
          </a:bodyPr>
          <a:lstStyle/>
          <a:p>
            <a:r>
              <a:rPr lang="en-US" sz="3597" dirty="0" err="1"/>
              <a:t>dbatoolsMoL</a:t>
            </a:r>
            <a:br>
              <a:rPr lang="en-US" sz="3597" dirty="0"/>
            </a:br>
            <a:r>
              <a:rPr lang="en-US" sz="3597" dirty="0"/>
              <a:t>dbachecks</a:t>
            </a:r>
          </a:p>
          <a:p>
            <a:r>
              <a:rPr lang="en-US" sz="3597" dirty="0" err="1"/>
              <a:t>ADSNotebooks</a:t>
            </a:r>
            <a:br>
              <a:rPr lang="en-US" sz="3597" dirty="0"/>
            </a:br>
            <a:r>
              <a:rPr lang="en-US" sz="3597" dirty="0"/>
              <a:t>PowerShell Community </a:t>
            </a:r>
          </a:p>
          <a:p>
            <a:r>
              <a:rPr lang="en-US" sz="3597" dirty="0"/>
              <a:t>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64104" y="1050275"/>
            <a:ext cx="4435155" cy="1922796"/>
          </a:xfrm>
        </p:spPr>
        <p:txBody>
          <a:bodyPr>
            <a:normAutofit fontScale="92500" lnSpcReduction="10000"/>
          </a:bodyPr>
          <a:lstStyle/>
          <a:p>
            <a:r>
              <a:rPr lang="en-US" sz="3597" dirty="0"/>
              <a:t>Bearded Consultant</a:t>
            </a:r>
          </a:p>
          <a:p>
            <a:r>
              <a:rPr lang="en-US" sz="3597" dirty="0"/>
              <a:t>Automator</a:t>
            </a:r>
          </a:p>
          <a:p>
            <a:r>
              <a:rPr lang="en-US" sz="3597" dirty="0"/>
              <a:t>Trainer</a:t>
            </a:r>
          </a:p>
          <a:p>
            <a:r>
              <a:rPr lang="en-US" sz="3597" dirty="0"/>
              <a:t>Dual MVP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5507" y="3574156"/>
            <a:ext cx="4048516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3137BD-6200-4438-9EED-4111156C75F5}"/>
              </a:ext>
            </a:extLst>
          </p:cNvPr>
          <p:cNvSpPr txBox="1"/>
          <p:nvPr/>
        </p:nvSpPr>
        <p:spPr>
          <a:xfrm>
            <a:off x="3698930" y="287801"/>
            <a:ext cx="33705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/>
            <a:r>
              <a:rPr lang="en-CA" sz="6400" dirty="0">
                <a:solidFill>
                  <a:srgbClr val="505050"/>
                </a:solidFill>
                <a:latin typeface="Segoe UI"/>
              </a:rPr>
              <a:t>He/Him</a:t>
            </a:r>
            <a:r>
              <a:rPr lang="en-CA" sz="3733" dirty="0">
                <a:solidFill>
                  <a:srgbClr val="000000"/>
                </a:solidFill>
                <a:latin typeface="Segoe UI"/>
              </a:rPr>
              <a:t> </a:t>
            </a:r>
            <a:endParaRPr lang="en-GB" sz="3733" dirty="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31945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195AC-9690-485A-984B-AC066F3FD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434" y="2766218"/>
            <a:ext cx="10845132" cy="1325563"/>
          </a:xfrm>
        </p:spPr>
        <p:txBody>
          <a:bodyPr>
            <a:normAutofit fontScale="90000"/>
          </a:bodyPr>
          <a:lstStyle/>
          <a:p>
            <a:r>
              <a:rPr lang="en-GB" sz="6000" dirty="0">
                <a:solidFill>
                  <a:schemeClr val="accent1">
                    <a:lumMod val="75000"/>
                  </a:schemeClr>
                </a:solidFill>
              </a:rPr>
              <a:t>Why Azure Arc-Enabled Data Services?</a:t>
            </a:r>
          </a:p>
        </p:txBody>
      </p:sp>
    </p:spTree>
    <p:extLst>
      <p:ext uri="{BB962C8B-B14F-4D97-AF65-F5344CB8AC3E}">
        <p14:creationId xmlns:p14="http://schemas.microsoft.com/office/powerpoint/2010/main" val="1874739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ypes of clouds used">
            <a:extLst>
              <a:ext uri="{FF2B5EF4-FFF2-40B4-BE49-F238E27FC236}">
                <a16:creationId xmlns:a16="http://schemas.microsoft.com/office/drawing/2014/main" id="{D466A82A-B999-4307-B50C-6197FBA1F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642"/>
            <a:ext cx="12098900" cy="636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201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Our Services Are Everywhere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23" y="2185573"/>
            <a:ext cx="3673254" cy="3083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D2945C-7B8D-4977-AC69-81C51FE3A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93" y="2236104"/>
            <a:ext cx="3602813" cy="3033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680C25-E288-49B4-8473-6F331EEF1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824" y="2236104"/>
            <a:ext cx="3653905" cy="303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4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96BD97E-7B16-4DCB-8BE6-F48B36376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64" y="4844540"/>
            <a:ext cx="1707367" cy="1457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FA9922-EE64-4F62-9562-0A0FB7D56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64" y="3183787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Management is Everywhere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51" y="1547422"/>
            <a:ext cx="1707367" cy="1433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D2945C-7B8D-4977-AC69-81C51FE3A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51" y="3183787"/>
            <a:ext cx="1707367" cy="1437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680C25-E288-49B4-8473-6F331EEF1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51" y="4824232"/>
            <a:ext cx="1731580" cy="14375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A988BB-4122-4D6D-B886-9FAE009E166B}"/>
              </a:ext>
            </a:extLst>
          </p:cNvPr>
          <p:cNvSpPr txBox="1"/>
          <p:nvPr/>
        </p:nvSpPr>
        <p:spPr>
          <a:xfrm>
            <a:off x="9384632" y="6550223"/>
            <a:ext cx="2807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Photo by </a:t>
            </a:r>
            <a:r>
              <a:rPr lang="en-US" sz="1400" dirty="0" err="1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Ashim</a:t>
            </a:r>
            <a:r>
              <a:rPr lang="en-US" sz="1400" dirty="0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D’Silva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on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GB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BD91195-50D3-474A-9569-AE8A397119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3" b="9040"/>
          <a:stretch/>
        </p:blipFill>
        <p:spPr>
          <a:xfrm>
            <a:off x="3559098" y="1547423"/>
            <a:ext cx="7279888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15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SS Speaker 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1993</TotalTime>
  <Words>508</Words>
  <Application>Microsoft Office PowerPoint</Application>
  <PresentationFormat>Widescreen</PresentationFormat>
  <Paragraphs>124</Paragraphs>
  <Slides>29</Slides>
  <Notes>6</Notes>
  <HiddenSlides>2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-apple-system</vt:lpstr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Office Theme</vt:lpstr>
      <vt:lpstr>PASS Speaker Template_16x9</vt:lpstr>
      <vt:lpstr>First Things First</vt:lpstr>
      <vt:lpstr>Anthony                   -              Rob</vt:lpstr>
      <vt:lpstr>Introduction to Azure Arc-Enabled Data Services</vt:lpstr>
      <vt:lpstr>Introduction to Azure Arc-Enabled Data Services</vt:lpstr>
      <vt:lpstr>Rob Sewell</vt:lpstr>
      <vt:lpstr>Why Azure Arc-Enabled Data Services?</vt:lpstr>
      <vt:lpstr>PowerPoint Presentation</vt:lpstr>
      <vt:lpstr>Our Services Are Everywhere</vt:lpstr>
      <vt:lpstr>Management is Everywhere</vt:lpstr>
      <vt:lpstr>Azure Arc-Enabled Data Services Is Anywhere</vt:lpstr>
      <vt:lpstr>Azure Arc-Enabled Data Services Is Anywhere</vt:lpstr>
      <vt:lpstr>Azure Arc-Enabled Data Services Is Anywhere</vt:lpstr>
      <vt:lpstr>Azure Arc-Enabled Data Services Is Anywhere</vt:lpstr>
      <vt:lpstr>Azure Arc-Enabled Data Services Is Anywhere</vt:lpstr>
      <vt:lpstr>Azure Arc-Enabled Data Services Is Anywhere</vt:lpstr>
      <vt:lpstr>The Data Controller</vt:lpstr>
      <vt:lpstr>Available Data Services</vt:lpstr>
      <vt:lpstr>Deployment</vt:lpstr>
      <vt:lpstr>Storage</vt:lpstr>
      <vt:lpstr>Metrics In the Portal</vt:lpstr>
      <vt:lpstr>Logs In the Portal</vt:lpstr>
      <vt:lpstr>Metrics Built in</vt:lpstr>
      <vt:lpstr>Logs Built in</vt:lpstr>
      <vt:lpstr>PowerPoint Presentation</vt:lpstr>
      <vt:lpstr>Resources for you</vt:lpstr>
      <vt:lpstr>DEMO TIME beard.media/arcdemo</vt:lpstr>
      <vt:lpstr>Thank you</vt:lpstr>
      <vt:lpstr>Our Services Are Everywhere</vt:lpstr>
      <vt:lpstr>Our Services Are Everywhere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Azure Arc Data Services</dc:title>
  <dc:creator>Rob Sewell</dc:creator>
  <cp:lastModifiedBy>Rob Sewell</cp:lastModifiedBy>
  <cp:revision>30</cp:revision>
  <dcterms:created xsi:type="dcterms:W3CDTF">2021-03-20T07:37:26Z</dcterms:created>
  <dcterms:modified xsi:type="dcterms:W3CDTF">2021-09-28T13:48:49Z</dcterms:modified>
</cp:coreProperties>
</file>